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98" r:id="rId6"/>
    <p:sldId id="299" r:id="rId7"/>
    <p:sldId id="260" r:id="rId8"/>
    <p:sldId id="261" r:id="rId9"/>
    <p:sldId id="390" r:id="rId10"/>
    <p:sldId id="389" r:id="rId11"/>
    <p:sldId id="391" r:id="rId12"/>
    <p:sldId id="392" r:id="rId13"/>
    <p:sldId id="300" r:id="rId14"/>
    <p:sldId id="262" r:id="rId15"/>
    <p:sldId id="263" r:id="rId16"/>
    <p:sldId id="301" r:id="rId17"/>
    <p:sldId id="395" r:id="rId18"/>
    <p:sldId id="264" r:id="rId19"/>
    <p:sldId id="393" r:id="rId20"/>
    <p:sldId id="394" r:id="rId21"/>
    <p:sldId id="396" r:id="rId22"/>
    <p:sldId id="397" r:id="rId23"/>
    <p:sldId id="302" r:id="rId24"/>
    <p:sldId id="266" r:id="rId25"/>
    <p:sldId id="267" r:id="rId26"/>
    <p:sldId id="398" r:id="rId27"/>
    <p:sldId id="303" r:id="rId28"/>
    <p:sldId id="268" r:id="rId29"/>
    <p:sldId id="399" r:id="rId30"/>
    <p:sldId id="401" r:id="rId31"/>
    <p:sldId id="403" r:id="rId32"/>
    <p:sldId id="404" r:id="rId33"/>
    <p:sldId id="402" r:id="rId34"/>
    <p:sldId id="405" r:id="rId35"/>
    <p:sldId id="400" r:id="rId36"/>
    <p:sldId id="304" r:id="rId37"/>
    <p:sldId id="305" r:id="rId38"/>
    <p:sldId id="306" r:id="rId39"/>
    <p:sldId id="386" r:id="rId40"/>
    <p:sldId id="387"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8" d="100"/>
          <a:sy n="108" d="100"/>
        </p:scale>
        <p:origin x="678" y="12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05195C3-EE59-41EB-9B66-27C39AF8E25A}"/>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n-US"/>
          </a:p>
        </p:txBody>
      </p:sp>
      <p:sp>
        <p:nvSpPr>
          <p:cNvPr id="3" name="Subtítulo 2">
            <a:extLst>
              <a:ext uri="{FF2B5EF4-FFF2-40B4-BE49-F238E27FC236}">
                <a16:creationId xmlns:a16="http://schemas.microsoft.com/office/drawing/2014/main" id="{F4DF2C41-A763-4F5B-8A14-3F6FD6F67CF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n-US"/>
          </a:p>
        </p:txBody>
      </p:sp>
      <p:sp>
        <p:nvSpPr>
          <p:cNvPr id="4" name="Marcador de fecha 3">
            <a:extLst>
              <a:ext uri="{FF2B5EF4-FFF2-40B4-BE49-F238E27FC236}">
                <a16:creationId xmlns:a16="http://schemas.microsoft.com/office/drawing/2014/main" id="{AA027CC3-EEBA-459E-858C-451F2DA92A4D}"/>
              </a:ext>
            </a:extLst>
          </p:cNvPr>
          <p:cNvSpPr>
            <a:spLocks noGrp="1"/>
          </p:cNvSpPr>
          <p:nvPr>
            <p:ph type="dt" sz="half" idx="10"/>
          </p:nvPr>
        </p:nvSpPr>
        <p:spPr/>
        <p:txBody>
          <a:bodyPr/>
          <a:lstStyle/>
          <a:p>
            <a:fld id="{3DC4BA95-C147-4805-8764-67BE67B1F325}" type="datetimeFigureOut">
              <a:rPr lang="en-US" smtClean="0"/>
              <a:t>4/9/2020</a:t>
            </a:fld>
            <a:endParaRPr lang="en-US"/>
          </a:p>
        </p:txBody>
      </p:sp>
      <p:sp>
        <p:nvSpPr>
          <p:cNvPr id="5" name="Marcador de pie de página 4">
            <a:extLst>
              <a:ext uri="{FF2B5EF4-FFF2-40B4-BE49-F238E27FC236}">
                <a16:creationId xmlns:a16="http://schemas.microsoft.com/office/drawing/2014/main" id="{84363C51-A093-4188-8344-6C63C115C15C}"/>
              </a:ext>
            </a:extLst>
          </p:cNvPr>
          <p:cNvSpPr>
            <a:spLocks noGrp="1"/>
          </p:cNvSpPr>
          <p:nvPr>
            <p:ph type="ftr" sz="quarter" idx="11"/>
          </p:nvPr>
        </p:nvSpPr>
        <p:spPr/>
        <p:txBody>
          <a:bodyPr/>
          <a:lstStyle/>
          <a:p>
            <a:endParaRPr lang="en-US"/>
          </a:p>
        </p:txBody>
      </p:sp>
      <p:sp>
        <p:nvSpPr>
          <p:cNvPr id="6" name="Marcador de número de diapositiva 5">
            <a:extLst>
              <a:ext uri="{FF2B5EF4-FFF2-40B4-BE49-F238E27FC236}">
                <a16:creationId xmlns:a16="http://schemas.microsoft.com/office/drawing/2014/main" id="{8A6007C9-32DB-4805-8BBE-BBF316B81E10}"/>
              </a:ext>
            </a:extLst>
          </p:cNvPr>
          <p:cNvSpPr>
            <a:spLocks noGrp="1"/>
          </p:cNvSpPr>
          <p:nvPr>
            <p:ph type="sldNum" sz="quarter" idx="12"/>
          </p:nvPr>
        </p:nvSpPr>
        <p:spPr/>
        <p:txBody>
          <a:bodyPr/>
          <a:lstStyle/>
          <a:p>
            <a:fld id="{2EF67C61-C42B-41AA-AC2B-25D9D7C8E98B}" type="slidenum">
              <a:rPr lang="en-US" smtClean="0"/>
              <a:t>‹Nº›</a:t>
            </a:fld>
            <a:endParaRPr lang="en-US"/>
          </a:p>
        </p:txBody>
      </p:sp>
    </p:spTree>
    <p:extLst>
      <p:ext uri="{BB962C8B-B14F-4D97-AF65-F5344CB8AC3E}">
        <p14:creationId xmlns:p14="http://schemas.microsoft.com/office/powerpoint/2010/main" val="36587373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16D4AD7-B805-4F5F-A4D7-C2F477707833}"/>
              </a:ext>
            </a:extLst>
          </p:cNvPr>
          <p:cNvSpPr>
            <a:spLocks noGrp="1"/>
          </p:cNvSpPr>
          <p:nvPr>
            <p:ph type="title"/>
          </p:nvPr>
        </p:nvSpPr>
        <p:spPr/>
        <p:txBody>
          <a:bodyPr/>
          <a:lstStyle/>
          <a:p>
            <a:r>
              <a:rPr lang="es-ES"/>
              <a:t>Haga clic para modificar el estilo de título del patrón</a:t>
            </a:r>
            <a:endParaRPr lang="en-US"/>
          </a:p>
        </p:txBody>
      </p:sp>
      <p:sp>
        <p:nvSpPr>
          <p:cNvPr id="3" name="Marcador de texto vertical 2">
            <a:extLst>
              <a:ext uri="{FF2B5EF4-FFF2-40B4-BE49-F238E27FC236}">
                <a16:creationId xmlns:a16="http://schemas.microsoft.com/office/drawing/2014/main" id="{4B29B7CF-4790-4A5B-8F53-65B855EFF5DF}"/>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Marcador de fecha 3">
            <a:extLst>
              <a:ext uri="{FF2B5EF4-FFF2-40B4-BE49-F238E27FC236}">
                <a16:creationId xmlns:a16="http://schemas.microsoft.com/office/drawing/2014/main" id="{0D19D57C-2285-4A0A-8696-6D80D08D309F}"/>
              </a:ext>
            </a:extLst>
          </p:cNvPr>
          <p:cNvSpPr>
            <a:spLocks noGrp="1"/>
          </p:cNvSpPr>
          <p:nvPr>
            <p:ph type="dt" sz="half" idx="10"/>
          </p:nvPr>
        </p:nvSpPr>
        <p:spPr/>
        <p:txBody>
          <a:bodyPr/>
          <a:lstStyle/>
          <a:p>
            <a:fld id="{3DC4BA95-C147-4805-8764-67BE67B1F325}" type="datetimeFigureOut">
              <a:rPr lang="en-US" smtClean="0"/>
              <a:t>4/9/2020</a:t>
            </a:fld>
            <a:endParaRPr lang="en-US"/>
          </a:p>
        </p:txBody>
      </p:sp>
      <p:sp>
        <p:nvSpPr>
          <p:cNvPr id="5" name="Marcador de pie de página 4">
            <a:extLst>
              <a:ext uri="{FF2B5EF4-FFF2-40B4-BE49-F238E27FC236}">
                <a16:creationId xmlns:a16="http://schemas.microsoft.com/office/drawing/2014/main" id="{16D4C135-1125-4DFC-9F5E-1F8786D351D9}"/>
              </a:ext>
            </a:extLst>
          </p:cNvPr>
          <p:cNvSpPr>
            <a:spLocks noGrp="1"/>
          </p:cNvSpPr>
          <p:nvPr>
            <p:ph type="ftr" sz="quarter" idx="11"/>
          </p:nvPr>
        </p:nvSpPr>
        <p:spPr/>
        <p:txBody>
          <a:bodyPr/>
          <a:lstStyle/>
          <a:p>
            <a:endParaRPr lang="en-US"/>
          </a:p>
        </p:txBody>
      </p:sp>
      <p:sp>
        <p:nvSpPr>
          <p:cNvPr id="6" name="Marcador de número de diapositiva 5">
            <a:extLst>
              <a:ext uri="{FF2B5EF4-FFF2-40B4-BE49-F238E27FC236}">
                <a16:creationId xmlns:a16="http://schemas.microsoft.com/office/drawing/2014/main" id="{7C66C6CF-809D-44C5-B99E-1C5A05C81E3F}"/>
              </a:ext>
            </a:extLst>
          </p:cNvPr>
          <p:cNvSpPr>
            <a:spLocks noGrp="1"/>
          </p:cNvSpPr>
          <p:nvPr>
            <p:ph type="sldNum" sz="quarter" idx="12"/>
          </p:nvPr>
        </p:nvSpPr>
        <p:spPr/>
        <p:txBody>
          <a:bodyPr/>
          <a:lstStyle/>
          <a:p>
            <a:fld id="{2EF67C61-C42B-41AA-AC2B-25D9D7C8E98B}" type="slidenum">
              <a:rPr lang="en-US" smtClean="0"/>
              <a:t>‹Nº›</a:t>
            </a:fld>
            <a:endParaRPr lang="en-US"/>
          </a:p>
        </p:txBody>
      </p:sp>
    </p:spTree>
    <p:extLst>
      <p:ext uri="{BB962C8B-B14F-4D97-AF65-F5344CB8AC3E}">
        <p14:creationId xmlns:p14="http://schemas.microsoft.com/office/powerpoint/2010/main" val="17611707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959A2C1D-4D7B-4D13-B600-E24EE3E980DB}"/>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n-US"/>
          </a:p>
        </p:txBody>
      </p:sp>
      <p:sp>
        <p:nvSpPr>
          <p:cNvPr id="3" name="Marcador de texto vertical 2">
            <a:extLst>
              <a:ext uri="{FF2B5EF4-FFF2-40B4-BE49-F238E27FC236}">
                <a16:creationId xmlns:a16="http://schemas.microsoft.com/office/drawing/2014/main" id="{91E6E9A7-CB5C-4623-801C-ED870B50B0F4}"/>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Marcador de fecha 3">
            <a:extLst>
              <a:ext uri="{FF2B5EF4-FFF2-40B4-BE49-F238E27FC236}">
                <a16:creationId xmlns:a16="http://schemas.microsoft.com/office/drawing/2014/main" id="{3351C144-9DFD-48BE-8922-29BDEFAEFD7D}"/>
              </a:ext>
            </a:extLst>
          </p:cNvPr>
          <p:cNvSpPr>
            <a:spLocks noGrp="1"/>
          </p:cNvSpPr>
          <p:nvPr>
            <p:ph type="dt" sz="half" idx="10"/>
          </p:nvPr>
        </p:nvSpPr>
        <p:spPr/>
        <p:txBody>
          <a:bodyPr/>
          <a:lstStyle/>
          <a:p>
            <a:fld id="{3DC4BA95-C147-4805-8764-67BE67B1F325}" type="datetimeFigureOut">
              <a:rPr lang="en-US" smtClean="0"/>
              <a:t>4/9/2020</a:t>
            </a:fld>
            <a:endParaRPr lang="en-US"/>
          </a:p>
        </p:txBody>
      </p:sp>
      <p:sp>
        <p:nvSpPr>
          <p:cNvPr id="5" name="Marcador de pie de página 4">
            <a:extLst>
              <a:ext uri="{FF2B5EF4-FFF2-40B4-BE49-F238E27FC236}">
                <a16:creationId xmlns:a16="http://schemas.microsoft.com/office/drawing/2014/main" id="{E81254D7-EF4F-40DF-A30D-E8F9C99A229A}"/>
              </a:ext>
            </a:extLst>
          </p:cNvPr>
          <p:cNvSpPr>
            <a:spLocks noGrp="1"/>
          </p:cNvSpPr>
          <p:nvPr>
            <p:ph type="ftr" sz="quarter" idx="11"/>
          </p:nvPr>
        </p:nvSpPr>
        <p:spPr/>
        <p:txBody>
          <a:bodyPr/>
          <a:lstStyle/>
          <a:p>
            <a:endParaRPr lang="en-US"/>
          </a:p>
        </p:txBody>
      </p:sp>
      <p:sp>
        <p:nvSpPr>
          <p:cNvPr id="6" name="Marcador de número de diapositiva 5">
            <a:extLst>
              <a:ext uri="{FF2B5EF4-FFF2-40B4-BE49-F238E27FC236}">
                <a16:creationId xmlns:a16="http://schemas.microsoft.com/office/drawing/2014/main" id="{6932A202-5AD8-41E2-9CE7-B77188A0BCCE}"/>
              </a:ext>
            </a:extLst>
          </p:cNvPr>
          <p:cNvSpPr>
            <a:spLocks noGrp="1"/>
          </p:cNvSpPr>
          <p:nvPr>
            <p:ph type="sldNum" sz="quarter" idx="12"/>
          </p:nvPr>
        </p:nvSpPr>
        <p:spPr/>
        <p:txBody>
          <a:bodyPr/>
          <a:lstStyle/>
          <a:p>
            <a:fld id="{2EF67C61-C42B-41AA-AC2B-25D9D7C8E98B}" type="slidenum">
              <a:rPr lang="en-US" smtClean="0"/>
              <a:t>‹Nº›</a:t>
            </a:fld>
            <a:endParaRPr lang="en-US"/>
          </a:p>
        </p:txBody>
      </p:sp>
    </p:spTree>
    <p:extLst>
      <p:ext uri="{BB962C8B-B14F-4D97-AF65-F5344CB8AC3E}">
        <p14:creationId xmlns:p14="http://schemas.microsoft.com/office/powerpoint/2010/main" val="42341839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46465B2-AF4C-4B8E-8A95-8990494198B0}"/>
              </a:ext>
            </a:extLst>
          </p:cNvPr>
          <p:cNvSpPr>
            <a:spLocks noGrp="1"/>
          </p:cNvSpPr>
          <p:nvPr>
            <p:ph type="title"/>
          </p:nvPr>
        </p:nvSpPr>
        <p:spPr/>
        <p:txBody>
          <a:bodyPr/>
          <a:lstStyle/>
          <a:p>
            <a:r>
              <a:rPr lang="es-ES"/>
              <a:t>Haga clic para modificar el estilo de título del patrón</a:t>
            </a:r>
            <a:endParaRPr lang="en-US"/>
          </a:p>
        </p:txBody>
      </p:sp>
      <p:sp>
        <p:nvSpPr>
          <p:cNvPr id="3" name="Marcador de contenido 2">
            <a:extLst>
              <a:ext uri="{FF2B5EF4-FFF2-40B4-BE49-F238E27FC236}">
                <a16:creationId xmlns:a16="http://schemas.microsoft.com/office/drawing/2014/main" id="{E324BE56-B822-4582-9ED8-7E9CA487F94C}"/>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Marcador de fecha 3">
            <a:extLst>
              <a:ext uri="{FF2B5EF4-FFF2-40B4-BE49-F238E27FC236}">
                <a16:creationId xmlns:a16="http://schemas.microsoft.com/office/drawing/2014/main" id="{A29F1373-F39B-4054-BF1F-2C9A415E0F65}"/>
              </a:ext>
            </a:extLst>
          </p:cNvPr>
          <p:cNvSpPr>
            <a:spLocks noGrp="1"/>
          </p:cNvSpPr>
          <p:nvPr>
            <p:ph type="dt" sz="half" idx="10"/>
          </p:nvPr>
        </p:nvSpPr>
        <p:spPr/>
        <p:txBody>
          <a:bodyPr/>
          <a:lstStyle/>
          <a:p>
            <a:fld id="{3DC4BA95-C147-4805-8764-67BE67B1F325}" type="datetimeFigureOut">
              <a:rPr lang="en-US" smtClean="0"/>
              <a:t>4/9/2020</a:t>
            </a:fld>
            <a:endParaRPr lang="en-US"/>
          </a:p>
        </p:txBody>
      </p:sp>
      <p:sp>
        <p:nvSpPr>
          <p:cNvPr id="5" name="Marcador de pie de página 4">
            <a:extLst>
              <a:ext uri="{FF2B5EF4-FFF2-40B4-BE49-F238E27FC236}">
                <a16:creationId xmlns:a16="http://schemas.microsoft.com/office/drawing/2014/main" id="{2219DF89-13EE-48D3-8F21-642097B28E2F}"/>
              </a:ext>
            </a:extLst>
          </p:cNvPr>
          <p:cNvSpPr>
            <a:spLocks noGrp="1"/>
          </p:cNvSpPr>
          <p:nvPr>
            <p:ph type="ftr" sz="quarter" idx="11"/>
          </p:nvPr>
        </p:nvSpPr>
        <p:spPr/>
        <p:txBody>
          <a:bodyPr/>
          <a:lstStyle/>
          <a:p>
            <a:endParaRPr lang="en-US"/>
          </a:p>
        </p:txBody>
      </p:sp>
      <p:sp>
        <p:nvSpPr>
          <p:cNvPr id="6" name="Marcador de número de diapositiva 5">
            <a:extLst>
              <a:ext uri="{FF2B5EF4-FFF2-40B4-BE49-F238E27FC236}">
                <a16:creationId xmlns:a16="http://schemas.microsoft.com/office/drawing/2014/main" id="{9302F0B1-7BC2-4521-ACAE-7FAE79A910D9}"/>
              </a:ext>
            </a:extLst>
          </p:cNvPr>
          <p:cNvSpPr>
            <a:spLocks noGrp="1"/>
          </p:cNvSpPr>
          <p:nvPr>
            <p:ph type="sldNum" sz="quarter" idx="12"/>
          </p:nvPr>
        </p:nvSpPr>
        <p:spPr/>
        <p:txBody>
          <a:bodyPr/>
          <a:lstStyle/>
          <a:p>
            <a:fld id="{2EF67C61-C42B-41AA-AC2B-25D9D7C8E98B}" type="slidenum">
              <a:rPr lang="en-US" smtClean="0"/>
              <a:t>‹Nº›</a:t>
            </a:fld>
            <a:endParaRPr lang="en-US"/>
          </a:p>
        </p:txBody>
      </p:sp>
    </p:spTree>
    <p:extLst>
      <p:ext uri="{BB962C8B-B14F-4D97-AF65-F5344CB8AC3E}">
        <p14:creationId xmlns:p14="http://schemas.microsoft.com/office/powerpoint/2010/main" val="12127608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9B275AF-8661-4C79-B352-15C3B8F67AC3}"/>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n-US"/>
          </a:p>
        </p:txBody>
      </p:sp>
      <p:sp>
        <p:nvSpPr>
          <p:cNvPr id="3" name="Marcador de texto 2">
            <a:extLst>
              <a:ext uri="{FF2B5EF4-FFF2-40B4-BE49-F238E27FC236}">
                <a16:creationId xmlns:a16="http://schemas.microsoft.com/office/drawing/2014/main" id="{EEA2C5B0-0A35-45F6-9DB4-5760846551C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A7A32A28-D196-46E8-A7BA-DFCDF985CF0D}"/>
              </a:ext>
            </a:extLst>
          </p:cNvPr>
          <p:cNvSpPr>
            <a:spLocks noGrp="1"/>
          </p:cNvSpPr>
          <p:nvPr>
            <p:ph type="dt" sz="half" idx="10"/>
          </p:nvPr>
        </p:nvSpPr>
        <p:spPr/>
        <p:txBody>
          <a:bodyPr/>
          <a:lstStyle/>
          <a:p>
            <a:fld id="{3DC4BA95-C147-4805-8764-67BE67B1F325}" type="datetimeFigureOut">
              <a:rPr lang="en-US" smtClean="0"/>
              <a:t>4/9/2020</a:t>
            </a:fld>
            <a:endParaRPr lang="en-US"/>
          </a:p>
        </p:txBody>
      </p:sp>
      <p:sp>
        <p:nvSpPr>
          <p:cNvPr id="5" name="Marcador de pie de página 4">
            <a:extLst>
              <a:ext uri="{FF2B5EF4-FFF2-40B4-BE49-F238E27FC236}">
                <a16:creationId xmlns:a16="http://schemas.microsoft.com/office/drawing/2014/main" id="{2F29EF75-BC6B-4E75-BA77-E943247EF55B}"/>
              </a:ext>
            </a:extLst>
          </p:cNvPr>
          <p:cNvSpPr>
            <a:spLocks noGrp="1"/>
          </p:cNvSpPr>
          <p:nvPr>
            <p:ph type="ftr" sz="quarter" idx="11"/>
          </p:nvPr>
        </p:nvSpPr>
        <p:spPr/>
        <p:txBody>
          <a:bodyPr/>
          <a:lstStyle/>
          <a:p>
            <a:endParaRPr lang="en-US"/>
          </a:p>
        </p:txBody>
      </p:sp>
      <p:sp>
        <p:nvSpPr>
          <p:cNvPr id="6" name="Marcador de número de diapositiva 5">
            <a:extLst>
              <a:ext uri="{FF2B5EF4-FFF2-40B4-BE49-F238E27FC236}">
                <a16:creationId xmlns:a16="http://schemas.microsoft.com/office/drawing/2014/main" id="{10A69BDD-1F76-4424-89C2-7D0FA1EF441B}"/>
              </a:ext>
            </a:extLst>
          </p:cNvPr>
          <p:cNvSpPr>
            <a:spLocks noGrp="1"/>
          </p:cNvSpPr>
          <p:nvPr>
            <p:ph type="sldNum" sz="quarter" idx="12"/>
          </p:nvPr>
        </p:nvSpPr>
        <p:spPr/>
        <p:txBody>
          <a:bodyPr/>
          <a:lstStyle/>
          <a:p>
            <a:fld id="{2EF67C61-C42B-41AA-AC2B-25D9D7C8E98B}" type="slidenum">
              <a:rPr lang="en-US" smtClean="0"/>
              <a:t>‹Nº›</a:t>
            </a:fld>
            <a:endParaRPr lang="en-US"/>
          </a:p>
        </p:txBody>
      </p:sp>
    </p:spTree>
    <p:extLst>
      <p:ext uri="{BB962C8B-B14F-4D97-AF65-F5344CB8AC3E}">
        <p14:creationId xmlns:p14="http://schemas.microsoft.com/office/powerpoint/2010/main" val="27656431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3643E7-757E-41B2-92DC-02BC3325295E}"/>
              </a:ext>
            </a:extLst>
          </p:cNvPr>
          <p:cNvSpPr>
            <a:spLocks noGrp="1"/>
          </p:cNvSpPr>
          <p:nvPr>
            <p:ph type="title"/>
          </p:nvPr>
        </p:nvSpPr>
        <p:spPr/>
        <p:txBody>
          <a:bodyPr/>
          <a:lstStyle/>
          <a:p>
            <a:r>
              <a:rPr lang="es-ES"/>
              <a:t>Haga clic para modificar el estilo de título del patrón</a:t>
            </a:r>
            <a:endParaRPr lang="en-US"/>
          </a:p>
        </p:txBody>
      </p:sp>
      <p:sp>
        <p:nvSpPr>
          <p:cNvPr id="3" name="Marcador de contenido 2">
            <a:extLst>
              <a:ext uri="{FF2B5EF4-FFF2-40B4-BE49-F238E27FC236}">
                <a16:creationId xmlns:a16="http://schemas.microsoft.com/office/drawing/2014/main" id="{5E6F3461-716A-4247-BC41-7DED9A76688F}"/>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Marcador de contenido 3">
            <a:extLst>
              <a:ext uri="{FF2B5EF4-FFF2-40B4-BE49-F238E27FC236}">
                <a16:creationId xmlns:a16="http://schemas.microsoft.com/office/drawing/2014/main" id="{636FA418-8D8C-4DED-BA55-C7F74DD7899C}"/>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5" name="Marcador de fecha 4">
            <a:extLst>
              <a:ext uri="{FF2B5EF4-FFF2-40B4-BE49-F238E27FC236}">
                <a16:creationId xmlns:a16="http://schemas.microsoft.com/office/drawing/2014/main" id="{0E3A6A30-0BAD-4F45-9ABF-6B2961BE0D29}"/>
              </a:ext>
            </a:extLst>
          </p:cNvPr>
          <p:cNvSpPr>
            <a:spLocks noGrp="1"/>
          </p:cNvSpPr>
          <p:nvPr>
            <p:ph type="dt" sz="half" idx="10"/>
          </p:nvPr>
        </p:nvSpPr>
        <p:spPr/>
        <p:txBody>
          <a:bodyPr/>
          <a:lstStyle/>
          <a:p>
            <a:fld id="{3DC4BA95-C147-4805-8764-67BE67B1F325}" type="datetimeFigureOut">
              <a:rPr lang="en-US" smtClean="0"/>
              <a:t>4/9/2020</a:t>
            </a:fld>
            <a:endParaRPr lang="en-US"/>
          </a:p>
        </p:txBody>
      </p:sp>
      <p:sp>
        <p:nvSpPr>
          <p:cNvPr id="6" name="Marcador de pie de página 5">
            <a:extLst>
              <a:ext uri="{FF2B5EF4-FFF2-40B4-BE49-F238E27FC236}">
                <a16:creationId xmlns:a16="http://schemas.microsoft.com/office/drawing/2014/main" id="{78498308-96DF-4280-A6C4-612152BFD3A8}"/>
              </a:ext>
            </a:extLst>
          </p:cNvPr>
          <p:cNvSpPr>
            <a:spLocks noGrp="1"/>
          </p:cNvSpPr>
          <p:nvPr>
            <p:ph type="ftr" sz="quarter" idx="11"/>
          </p:nvPr>
        </p:nvSpPr>
        <p:spPr/>
        <p:txBody>
          <a:bodyPr/>
          <a:lstStyle/>
          <a:p>
            <a:endParaRPr lang="en-US"/>
          </a:p>
        </p:txBody>
      </p:sp>
      <p:sp>
        <p:nvSpPr>
          <p:cNvPr id="7" name="Marcador de número de diapositiva 6">
            <a:extLst>
              <a:ext uri="{FF2B5EF4-FFF2-40B4-BE49-F238E27FC236}">
                <a16:creationId xmlns:a16="http://schemas.microsoft.com/office/drawing/2014/main" id="{FCDD2C7D-ADE3-43CD-872C-E329DE5BF43E}"/>
              </a:ext>
            </a:extLst>
          </p:cNvPr>
          <p:cNvSpPr>
            <a:spLocks noGrp="1"/>
          </p:cNvSpPr>
          <p:nvPr>
            <p:ph type="sldNum" sz="quarter" idx="12"/>
          </p:nvPr>
        </p:nvSpPr>
        <p:spPr/>
        <p:txBody>
          <a:bodyPr/>
          <a:lstStyle/>
          <a:p>
            <a:fld id="{2EF67C61-C42B-41AA-AC2B-25D9D7C8E98B}" type="slidenum">
              <a:rPr lang="en-US" smtClean="0"/>
              <a:t>‹Nº›</a:t>
            </a:fld>
            <a:endParaRPr lang="en-US"/>
          </a:p>
        </p:txBody>
      </p:sp>
    </p:spTree>
    <p:extLst>
      <p:ext uri="{BB962C8B-B14F-4D97-AF65-F5344CB8AC3E}">
        <p14:creationId xmlns:p14="http://schemas.microsoft.com/office/powerpoint/2010/main" val="13852603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14B3016-0523-43C6-9557-1B179149BC82}"/>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n-US"/>
          </a:p>
        </p:txBody>
      </p:sp>
      <p:sp>
        <p:nvSpPr>
          <p:cNvPr id="3" name="Marcador de texto 2">
            <a:extLst>
              <a:ext uri="{FF2B5EF4-FFF2-40B4-BE49-F238E27FC236}">
                <a16:creationId xmlns:a16="http://schemas.microsoft.com/office/drawing/2014/main" id="{54C66DB3-377E-4E65-8BEE-6C903E95B0D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878859C8-C9E6-49F8-8335-7772A90C591A}"/>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5" name="Marcador de texto 4">
            <a:extLst>
              <a:ext uri="{FF2B5EF4-FFF2-40B4-BE49-F238E27FC236}">
                <a16:creationId xmlns:a16="http://schemas.microsoft.com/office/drawing/2014/main" id="{5AC3ED52-0720-4A93-8033-79D6046CCCD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77D31AD0-F8CD-431E-A63D-1B76B4CE41AF}"/>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7" name="Marcador de fecha 6">
            <a:extLst>
              <a:ext uri="{FF2B5EF4-FFF2-40B4-BE49-F238E27FC236}">
                <a16:creationId xmlns:a16="http://schemas.microsoft.com/office/drawing/2014/main" id="{12B4D18D-442D-4121-82B3-8B4071880541}"/>
              </a:ext>
            </a:extLst>
          </p:cNvPr>
          <p:cNvSpPr>
            <a:spLocks noGrp="1"/>
          </p:cNvSpPr>
          <p:nvPr>
            <p:ph type="dt" sz="half" idx="10"/>
          </p:nvPr>
        </p:nvSpPr>
        <p:spPr/>
        <p:txBody>
          <a:bodyPr/>
          <a:lstStyle/>
          <a:p>
            <a:fld id="{3DC4BA95-C147-4805-8764-67BE67B1F325}" type="datetimeFigureOut">
              <a:rPr lang="en-US" smtClean="0"/>
              <a:t>4/9/2020</a:t>
            </a:fld>
            <a:endParaRPr lang="en-US"/>
          </a:p>
        </p:txBody>
      </p:sp>
      <p:sp>
        <p:nvSpPr>
          <p:cNvPr id="8" name="Marcador de pie de página 7">
            <a:extLst>
              <a:ext uri="{FF2B5EF4-FFF2-40B4-BE49-F238E27FC236}">
                <a16:creationId xmlns:a16="http://schemas.microsoft.com/office/drawing/2014/main" id="{FB292618-41E8-4CD7-B877-4F4C426540C3}"/>
              </a:ext>
            </a:extLst>
          </p:cNvPr>
          <p:cNvSpPr>
            <a:spLocks noGrp="1"/>
          </p:cNvSpPr>
          <p:nvPr>
            <p:ph type="ftr" sz="quarter" idx="11"/>
          </p:nvPr>
        </p:nvSpPr>
        <p:spPr/>
        <p:txBody>
          <a:bodyPr/>
          <a:lstStyle/>
          <a:p>
            <a:endParaRPr lang="en-US"/>
          </a:p>
        </p:txBody>
      </p:sp>
      <p:sp>
        <p:nvSpPr>
          <p:cNvPr id="9" name="Marcador de número de diapositiva 8">
            <a:extLst>
              <a:ext uri="{FF2B5EF4-FFF2-40B4-BE49-F238E27FC236}">
                <a16:creationId xmlns:a16="http://schemas.microsoft.com/office/drawing/2014/main" id="{AB493664-58DB-4E00-BC27-4CC8AEB4CF1F}"/>
              </a:ext>
            </a:extLst>
          </p:cNvPr>
          <p:cNvSpPr>
            <a:spLocks noGrp="1"/>
          </p:cNvSpPr>
          <p:nvPr>
            <p:ph type="sldNum" sz="quarter" idx="12"/>
          </p:nvPr>
        </p:nvSpPr>
        <p:spPr/>
        <p:txBody>
          <a:bodyPr/>
          <a:lstStyle/>
          <a:p>
            <a:fld id="{2EF67C61-C42B-41AA-AC2B-25D9D7C8E98B}" type="slidenum">
              <a:rPr lang="en-US" smtClean="0"/>
              <a:t>‹Nº›</a:t>
            </a:fld>
            <a:endParaRPr lang="en-US"/>
          </a:p>
        </p:txBody>
      </p:sp>
    </p:spTree>
    <p:extLst>
      <p:ext uri="{BB962C8B-B14F-4D97-AF65-F5344CB8AC3E}">
        <p14:creationId xmlns:p14="http://schemas.microsoft.com/office/powerpoint/2010/main" val="37759808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05D3BFE-462B-42EA-AE97-A1F7C629BE52}"/>
              </a:ext>
            </a:extLst>
          </p:cNvPr>
          <p:cNvSpPr>
            <a:spLocks noGrp="1"/>
          </p:cNvSpPr>
          <p:nvPr>
            <p:ph type="title"/>
          </p:nvPr>
        </p:nvSpPr>
        <p:spPr/>
        <p:txBody>
          <a:bodyPr/>
          <a:lstStyle/>
          <a:p>
            <a:r>
              <a:rPr lang="es-ES"/>
              <a:t>Haga clic para modificar el estilo de título del patrón</a:t>
            </a:r>
            <a:endParaRPr lang="en-US"/>
          </a:p>
        </p:txBody>
      </p:sp>
      <p:sp>
        <p:nvSpPr>
          <p:cNvPr id="3" name="Marcador de fecha 2">
            <a:extLst>
              <a:ext uri="{FF2B5EF4-FFF2-40B4-BE49-F238E27FC236}">
                <a16:creationId xmlns:a16="http://schemas.microsoft.com/office/drawing/2014/main" id="{D398416A-B36D-4A1F-B89A-B3578AD11BA9}"/>
              </a:ext>
            </a:extLst>
          </p:cNvPr>
          <p:cNvSpPr>
            <a:spLocks noGrp="1"/>
          </p:cNvSpPr>
          <p:nvPr>
            <p:ph type="dt" sz="half" idx="10"/>
          </p:nvPr>
        </p:nvSpPr>
        <p:spPr/>
        <p:txBody>
          <a:bodyPr/>
          <a:lstStyle/>
          <a:p>
            <a:fld id="{3DC4BA95-C147-4805-8764-67BE67B1F325}" type="datetimeFigureOut">
              <a:rPr lang="en-US" smtClean="0"/>
              <a:t>4/9/2020</a:t>
            </a:fld>
            <a:endParaRPr lang="en-US"/>
          </a:p>
        </p:txBody>
      </p:sp>
      <p:sp>
        <p:nvSpPr>
          <p:cNvPr id="4" name="Marcador de pie de página 3">
            <a:extLst>
              <a:ext uri="{FF2B5EF4-FFF2-40B4-BE49-F238E27FC236}">
                <a16:creationId xmlns:a16="http://schemas.microsoft.com/office/drawing/2014/main" id="{F7848D4F-9019-429E-8D6F-A6741C862F00}"/>
              </a:ext>
            </a:extLst>
          </p:cNvPr>
          <p:cNvSpPr>
            <a:spLocks noGrp="1"/>
          </p:cNvSpPr>
          <p:nvPr>
            <p:ph type="ftr" sz="quarter" idx="11"/>
          </p:nvPr>
        </p:nvSpPr>
        <p:spPr/>
        <p:txBody>
          <a:bodyPr/>
          <a:lstStyle/>
          <a:p>
            <a:endParaRPr lang="en-US"/>
          </a:p>
        </p:txBody>
      </p:sp>
      <p:sp>
        <p:nvSpPr>
          <p:cNvPr id="5" name="Marcador de número de diapositiva 4">
            <a:extLst>
              <a:ext uri="{FF2B5EF4-FFF2-40B4-BE49-F238E27FC236}">
                <a16:creationId xmlns:a16="http://schemas.microsoft.com/office/drawing/2014/main" id="{9A121B28-9A7F-46B2-8378-D6317FAEB22D}"/>
              </a:ext>
            </a:extLst>
          </p:cNvPr>
          <p:cNvSpPr>
            <a:spLocks noGrp="1"/>
          </p:cNvSpPr>
          <p:nvPr>
            <p:ph type="sldNum" sz="quarter" idx="12"/>
          </p:nvPr>
        </p:nvSpPr>
        <p:spPr/>
        <p:txBody>
          <a:bodyPr/>
          <a:lstStyle/>
          <a:p>
            <a:fld id="{2EF67C61-C42B-41AA-AC2B-25D9D7C8E98B}" type="slidenum">
              <a:rPr lang="en-US" smtClean="0"/>
              <a:t>‹Nº›</a:t>
            </a:fld>
            <a:endParaRPr lang="en-US"/>
          </a:p>
        </p:txBody>
      </p:sp>
    </p:spTree>
    <p:extLst>
      <p:ext uri="{BB962C8B-B14F-4D97-AF65-F5344CB8AC3E}">
        <p14:creationId xmlns:p14="http://schemas.microsoft.com/office/powerpoint/2010/main" val="12355669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629FD5CF-F122-41A6-A4DF-8BDBBBF8559F}"/>
              </a:ext>
            </a:extLst>
          </p:cNvPr>
          <p:cNvSpPr>
            <a:spLocks noGrp="1"/>
          </p:cNvSpPr>
          <p:nvPr>
            <p:ph type="dt" sz="half" idx="10"/>
          </p:nvPr>
        </p:nvSpPr>
        <p:spPr/>
        <p:txBody>
          <a:bodyPr/>
          <a:lstStyle/>
          <a:p>
            <a:fld id="{3DC4BA95-C147-4805-8764-67BE67B1F325}" type="datetimeFigureOut">
              <a:rPr lang="en-US" smtClean="0"/>
              <a:t>4/9/2020</a:t>
            </a:fld>
            <a:endParaRPr lang="en-US"/>
          </a:p>
        </p:txBody>
      </p:sp>
      <p:sp>
        <p:nvSpPr>
          <p:cNvPr id="3" name="Marcador de pie de página 2">
            <a:extLst>
              <a:ext uri="{FF2B5EF4-FFF2-40B4-BE49-F238E27FC236}">
                <a16:creationId xmlns:a16="http://schemas.microsoft.com/office/drawing/2014/main" id="{7D5EF5C9-95F4-45A0-8932-9ABB66491E8F}"/>
              </a:ext>
            </a:extLst>
          </p:cNvPr>
          <p:cNvSpPr>
            <a:spLocks noGrp="1"/>
          </p:cNvSpPr>
          <p:nvPr>
            <p:ph type="ftr" sz="quarter" idx="11"/>
          </p:nvPr>
        </p:nvSpPr>
        <p:spPr/>
        <p:txBody>
          <a:bodyPr/>
          <a:lstStyle/>
          <a:p>
            <a:endParaRPr lang="en-US"/>
          </a:p>
        </p:txBody>
      </p:sp>
      <p:sp>
        <p:nvSpPr>
          <p:cNvPr id="4" name="Marcador de número de diapositiva 3">
            <a:extLst>
              <a:ext uri="{FF2B5EF4-FFF2-40B4-BE49-F238E27FC236}">
                <a16:creationId xmlns:a16="http://schemas.microsoft.com/office/drawing/2014/main" id="{102F8B9C-D3FC-487B-95DB-27CEEC9DB8E6}"/>
              </a:ext>
            </a:extLst>
          </p:cNvPr>
          <p:cNvSpPr>
            <a:spLocks noGrp="1"/>
          </p:cNvSpPr>
          <p:nvPr>
            <p:ph type="sldNum" sz="quarter" idx="12"/>
          </p:nvPr>
        </p:nvSpPr>
        <p:spPr/>
        <p:txBody>
          <a:bodyPr/>
          <a:lstStyle/>
          <a:p>
            <a:fld id="{2EF67C61-C42B-41AA-AC2B-25D9D7C8E98B}" type="slidenum">
              <a:rPr lang="en-US" smtClean="0"/>
              <a:t>‹Nº›</a:t>
            </a:fld>
            <a:endParaRPr lang="en-US"/>
          </a:p>
        </p:txBody>
      </p:sp>
    </p:spTree>
    <p:extLst>
      <p:ext uri="{BB962C8B-B14F-4D97-AF65-F5344CB8AC3E}">
        <p14:creationId xmlns:p14="http://schemas.microsoft.com/office/powerpoint/2010/main" val="1699866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DAB53D8-FB6E-4CA2-B9F9-132739668CA3}"/>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n-US"/>
          </a:p>
        </p:txBody>
      </p:sp>
      <p:sp>
        <p:nvSpPr>
          <p:cNvPr id="3" name="Marcador de contenido 2">
            <a:extLst>
              <a:ext uri="{FF2B5EF4-FFF2-40B4-BE49-F238E27FC236}">
                <a16:creationId xmlns:a16="http://schemas.microsoft.com/office/drawing/2014/main" id="{78015DF4-DBF0-4728-9AB4-9AD8E2CDD88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Marcador de texto 3">
            <a:extLst>
              <a:ext uri="{FF2B5EF4-FFF2-40B4-BE49-F238E27FC236}">
                <a16:creationId xmlns:a16="http://schemas.microsoft.com/office/drawing/2014/main" id="{4447FD22-DAA8-4116-95FE-D18152A3464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62E99631-E3B7-4C17-BC42-CFDC8BEFC9FF}"/>
              </a:ext>
            </a:extLst>
          </p:cNvPr>
          <p:cNvSpPr>
            <a:spLocks noGrp="1"/>
          </p:cNvSpPr>
          <p:nvPr>
            <p:ph type="dt" sz="half" idx="10"/>
          </p:nvPr>
        </p:nvSpPr>
        <p:spPr/>
        <p:txBody>
          <a:bodyPr/>
          <a:lstStyle/>
          <a:p>
            <a:fld id="{3DC4BA95-C147-4805-8764-67BE67B1F325}" type="datetimeFigureOut">
              <a:rPr lang="en-US" smtClean="0"/>
              <a:t>4/9/2020</a:t>
            </a:fld>
            <a:endParaRPr lang="en-US"/>
          </a:p>
        </p:txBody>
      </p:sp>
      <p:sp>
        <p:nvSpPr>
          <p:cNvPr id="6" name="Marcador de pie de página 5">
            <a:extLst>
              <a:ext uri="{FF2B5EF4-FFF2-40B4-BE49-F238E27FC236}">
                <a16:creationId xmlns:a16="http://schemas.microsoft.com/office/drawing/2014/main" id="{08F36026-F887-42DA-A507-24A1DF202431}"/>
              </a:ext>
            </a:extLst>
          </p:cNvPr>
          <p:cNvSpPr>
            <a:spLocks noGrp="1"/>
          </p:cNvSpPr>
          <p:nvPr>
            <p:ph type="ftr" sz="quarter" idx="11"/>
          </p:nvPr>
        </p:nvSpPr>
        <p:spPr/>
        <p:txBody>
          <a:bodyPr/>
          <a:lstStyle/>
          <a:p>
            <a:endParaRPr lang="en-US"/>
          </a:p>
        </p:txBody>
      </p:sp>
      <p:sp>
        <p:nvSpPr>
          <p:cNvPr id="7" name="Marcador de número de diapositiva 6">
            <a:extLst>
              <a:ext uri="{FF2B5EF4-FFF2-40B4-BE49-F238E27FC236}">
                <a16:creationId xmlns:a16="http://schemas.microsoft.com/office/drawing/2014/main" id="{94BB6CD3-255A-49C9-B31C-081E5FFBEDBA}"/>
              </a:ext>
            </a:extLst>
          </p:cNvPr>
          <p:cNvSpPr>
            <a:spLocks noGrp="1"/>
          </p:cNvSpPr>
          <p:nvPr>
            <p:ph type="sldNum" sz="quarter" idx="12"/>
          </p:nvPr>
        </p:nvSpPr>
        <p:spPr/>
        <p:txBody>
          <a:bodyPr/>
          <a:lstStyle/>
          <a:p>
            <a:fld id="{2EF67C61-C42B-41AA-AC2B-25D9D7C8E98B}" type="slidenum">
              <a:rPr lang="en-US" smtClean="0"/>
              <a:t>‹Nº›</a:t>
            </a:fld>
            <a:endParaRPr lang="en-US"/>
          </a:p>
        </p:txBody>
      </p:sp>
    </p:spTree>
    <p:extLst>
      <p:ext uri="{BB962C8B-B14F-4D97-AF65-F5344CB8AC3E}">
        <p14:creationId xmlns:p14="http://schemas.microsoft.com/office/powerpoint/2010/main" val="16537117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0EC0911-57C1-4F1B-B2D9-E1D8D1F1980D}"/>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n-US"/>
          </a:p>
        </p:txBody>
      </p:sp>
      <p:sp>
        <p:nvSpPr>
          <p:cNvPr id="3" name="Marcador de posición de imagen 2">
            <a:extLst>
              <a:ext uri="{FF2B5EF4-FFF2-40B4-BE49-F238E27FC236}">
                <a16:creationId xmlns:a16="http://schemas.microsoft.com/office/drawing/2014/main" id="{1992F1E0-C952-429F-9D5F-F156F480808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Marcador de texto 3">
            <a:extLst>
              <a:ext uri="{FF2B5EF4-FFF2-40B4-BE49-F238E27FC236}">
                <a16:creationId xmlns:a16="http://schemas.microsoft.com/office/drawing/2014/main" id="{ABB2D625-853C-4BC3-9047-CA08CF550C4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DFF22B80-EC2B-4931-A7EC-2D151DE11BC1}"/>
              </a:ext>
            </a:extLst>
          </p:cNvPr>
          <p:cNvSpPr>
            <a:spLocks noGrp="1"/>
          </p:cNvSpPr>
          <p:nvPr>
            <p:ph type="dt" sz="half" idx="10"/>
          </p:nvPr>
        </p:nvSpPr>
        <p:spPr/>
        <p:txBody>
          <a:bodyPr/>
          <a:lstStyle/>
          <a:p>
            <a:fld id="{3DC4BA95-C147-4805-8764-67BE67B1F325}" type="datetimeFigureOut">
              <a:rPr lang="en-US" smtClean="0"/>
              <a:t>4/9/2020</a:t>
            </a:fld>
            <a:endParaRPr lang="en-US"/>
          </a:p>
        </p:txBody>
      </p:sp>
      <p:sp>
        <p:nvSpPr>
          <p:cNvPr id="6" name="Marcador de pie de página 5">
            <a:extLst>
              <a:ext uri="{FF2B5EF4-FFF2-40B4-BE49-F238E27FC236}">
                <a16:creationId xmlns:a16="http://schemas.microsoft.com/office/drawing/2014/main" id="{3B8F4E97-C01F-45FF-A113-38E5653BDEB6}"/>
              </a:ext>
            </a:extLst>
          </p:cNvPr>
          <p:cNvSpPr>
            <a:spLocks noGrp="1"/>
          </p:cNvSpPr>
          <p:nvPr>
            <p:ph type="ftr" sz="quarter" idx="11"/>
          </p:nvPr>
        </p:nvSpPr>
        <p:spPr/>
        <p:txBody>
          <a:bodyPr/>
          <a:lstStyle/>
          <a:p>
            <a:endParaRPr lang="en-US"/>
          </a:p>
        </p:txBody>
      </p:sp>
      <p:sp>
        <p:nvSpPr>
          <p:cNvPr id="7" name="Marcador de número de diapositiva 6">
            <a:extLst>
              <a:ext uri="{FF2B5EF4-FFF2-40B4-BE49-F238E27FC236}">
                <a16:creationId xmlns:a16="http://schemas.microsoft.com/office/drawing/2014/main" id="{FBB3F587-A2A0-4B4A-BF08-F44F72A86F2F}"/>
              </a:ext>
            </a:extLst>
          </p:cNvPr>
          <p:cNvSpPr>
            <a:spLocks noGrp="1"/>
          </p:cNvSpPr>
          <p:nvPr>
            <p:ph type="sldNum" sz="quarter" idx="12"/>
          </p:nvPr>
        </p:nvSpPr>
        <p:spPr/>
        <p:txBody>
          <a:bodyPr/>
          <a:lstStyle/>
          <a:p>
            <a:fld id="{2EF67C61-C42B-41AA-AC2B-25D9D7C8E98B}" type="slidenum">
              <a:rPr lang="en-US" smtClean="0"/>
              <a:t>‹Nº›</a:t>
            </a:fld>
            <a:endParaRPr lang="en-US"/>
          </a:p>
        </p:txBody>
      </p:sp>
    </p:spTree>
    <p:extLst>
      <p:ext uri="{BB962C8B-B14F-4D97-AF65-F5344CB8AC3E}">
        <p14:creationId xmlns:p14="http://schemas.microsoft.com/office/powerpoint/2010/main" val="24972438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3C5AA364-84B8-4412-9290-95147878803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n-US"/>
          </a:p>
        </p:txBody>
      </p:sp>
      <p:sp>
        <p:nvSpPr>
          <p:cNvPr id="3" name="Marcador de texto 2">
            <a:extLst>
              <a:ext uri="{FF2B5EF4-FFF2-40B4-BE49-F238E27FC236}">
                <a16:creationId xmlns:a16="http://schemas.microsoft.com/office/drawing/2014/main" id="{5B91DFBF-DFFB-4BDC-B1FD-D2F0CD52815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Marcador de fecha 3">
            <a:extLst>
              <a:ext uri="{FF2B5EF4-FFF2-40B4-BE49-F238E27FC236}">
                <a16:creationId xmlns:a16="http://schemas.microsoft.com/office/drawing/2014/main" id="{5D95A25E-319F-4420-80C9-49BD9E024F9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DC4BA95-C147-4805-8764-67BE67B1F325}" type="datetimeFigureOut">
              <a:rPr lang="en-US" smtClean="0"/>
              <a:t>4/9/2020</a:t>
            </a:fld>
            <a:endParaRPr lang="en-US"/>
          </a:p>
        </p:txBody>
      </p:sp>
      <p:sp>
        <p:nvSpPr>
          <p:cNvPr id="5" name="Marcador de pie de página 4">
            <a:extLst>
              <a:ext uri="{FF2B5EF4-FFF2-40B4-BE49-F238E27FC236}">
                <a16:creationId xmlns:a16="http://schemas.microsoft.com/office/drawing/2014/main" id="{F97DC7AE-EC0C-40DC-A566-15BB9DB1A66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Marcador de número de diapositiva 5">
            <a:extLst>
              <a:ext uri="{FF2B5EF4-FFF2-40B4-BE49-F238E27FC236}">
                <a16:creationId xmlns:a16="http://schemas.microsoft.com/office/drawing/2014/main" id="{0FCD9DA6-5D50-49E5-91A8-FFEADC7F0E2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EF67C61-C42B-41AA-AC2B-25D9D7C8E98B}" type="slidenum">
              <a:rPr lang="en-US" smtClean="0"/>
              <a:t>‹Nº›</a:t>
            </a:fld>
            <a:endParaRPr lang="en-US"/>
          </a:p>
        </p:txBody>
      </p:sp>
    </p:spTree>
    <p:extLst>
      <p:ext uri="{BB962C8B-B14F-4D97-AF65-F5344CB8AC3E}">
        <p14:creationId xmlns:p14="http://schemas.microsoft.com/office/powerpoint/2010/main" val="207375439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hyperlink" Target="https://www.practicereasoningtests.com/pruebas-psicometricas/" TargetMode="External"/><Relationship Id="rId2" Type="http://schemas.openxmlformats.org/officeDocument/2006/relationships/image" Target="../media/image43.emf"/><Relationship Id="rId1" Type="http://schemas.openxmlformats.org/officeDocument/2006/relationships/slideLayout" Target="../slideLayouts/slideLayout2.xml"/><Relationship Id="rId4" Type="http://schemas.openxmlformats.org/officeDocument/2006/relationships/hyperlink" Target="http://portal.uned.es/Publicaciones/htdocs/pdf.jsp?articulo=0180039CO01A01"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95340FA-C60F-45D5-9B33-70CCC8CC27F8}"/>
              </a:ext>
            </a:extLst>
          </p:cNvPr>
          <p:cNvSpPr>
            <a:spLocks noGrp="1"/>
          </p:cNvSpPr>
          <p:nvPr>
            <p:ph type="ctrTitle"/>
          </p:nvPr>
        </p:nvSpPr>
        <p:spPr>
          <a:xfrm>
            <a:off x="71021" y="101431"/>
            <a:ext cx="12038121" cy="1771757"/>
          </a:xfrm>
        </p:spPr>
        <p:txBody>
          <a:bodyPr/>
          <a:lstStyle/>
          <a:p>
            <a:r>
              <a:rPr lang="es-ES" dirty="0"/>
              <a:t>Análisis psicométrico de las pruebas _ la fiabilidad y la validez</a:t>
            </a:r>
            <a:endParaRPr lang="en-US" dirty="0"/>
          </a:p>
        </p:txBody>
      </p:sp>
      <p:sp>
        <p:nvSpPr>
          <p:cNvPr id="3" name="Subtítulo 2">
            <a:extLst>
              <a:ext uri="{FF2B5EF4-FFF2-40B4-BE49-F238E27FC236}">
                <a16:creationId xmlns:a16="http://schemas.microsoft.com/office/drawing/2014/main" id="{1B396610-9ADB-4457-9D93-2B93454DE6D7}"/>
              </a:ext>
            </a:extLst>
          </p:cNvPr>
          <p:cNvSpPr>
            <a:spLocks noGrp="1"/>
          </p:cNvSpPr>
          <p:nvPr>
            <p:ph type="subTitle" idx="1"/>
          </p:nvPr>
        </p:nvSpPr>
        <p:spPr>
          <a:xfrm>
            <a:off x="7454283" y="6319344"/>
            <a:ext cx="4572000" cy="437225"/>
          </a:xfrm>
        </p:spPr>
        <p:txBody>
          <a:bodyPr>
            <a:normAutofit/>
          </a:bodyPr>
          <a:lstStyle/>
          <a:p>
            <a:r>
              <a:rPr lang="es-CR" dirty="0"/>
              <a:t>Óscar Centeno Mora</a:t>
            </a:r>
            <a:endParaRPr lang="en-US" dirty="0"/>
          </a:p>
        </p:txBody>
      </p:sp>
      <p:pic>
        <p:nvPicPr>
          <p:cNvPr id="1026" name="Picture 2" descr="Alfa de Cronbach - Wikipedia, la enciclopedia libre">
            <a:extLst>
              <a:ext uri="{FF2B5EF4-FFF2-40B4-BE49-F238E27FC236}">
                <a16:creationId xmlns:a16="http://schemas.microsoft.com/office/drawing/2014/main" id="{2210604A-97EA-417C-8AA7-89FE977623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7871" y="2698813"/>
            <a:ext cx="4106108" cy="328488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arlos Arvelo: Alfa de Cronbach">
            <a:extLst>
              <a:ext uri="{FF2B5EF4-FFF2-40B4-BE49-F238E27FC236}">
                <a16:creationId xmlns:a16="http://schemas.microsoft.com/office/drawing/2014/main" id="{FBD4ACFF-7BA3-43A8-B4FD-A4DBA533E7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23454" y="2698813"/>
            <a:ext cx="5400675" cy="228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4742144"/>
      </p:ext>
    </p:extLst>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BDF0BE70-7CEA-4A86-A35B-9EA3FD709BB6}"/>
              </a:ext>
            </a:extLst>
          </p:cNvPr>
          <p:cNvSpPr>
            <a:spLocks noGrp="1"/>
          </p:cNvSpPr>
          <p:nvPr>
            <p:ph type="title"/>
          </p:nvPr>
        </p:nvSpPr>
        <p:spPr>
          <a:xfrm>
            <a:off x="838200" y="45529"/>
            <a:ext cx="10515600" cy="762338"/>
          </a:xfrm>
        </p:spPr>
        <p:txBody>
          <a:bodyPr/>
          <a:lstStyle/>
          <a:p>
            <a:pPr algn="ctr"/>
            <a:r>
              <a:rPr lang="es-CR" dirty="0"/>
              <a:t>Introducción</a:t>
            </a:r>
            <a:endParaRPr lang="en-US" dirty="0"/>
          </a:p>
        </p:txBody>
      </p:sp>
      <p:sp>
        <p:nvSpPr>
          <p:cNvPr id="5" name="Marcador de contenido 2">
            <a:extLst>
              <a:ext uri="{FF2B5EF4-FFF2-40B4-BE49-F238E27FC236}">
                <a16:creationId xmlns:a16="http://schemas.microsoft.com/office/drawing/2014/main" id="{034153B9-D248-4C17-AF65-518C3F606C7F}"/>
              </a:ext>
            </a:extLst>
          </p:cNvPr>
          <p:cNvSpPr>
            <a:spLocks noGrp="1"/>
          </p:cNvSpPr>
          <p:nvPr>
            <p:ph idx="1"/>
          </p:nvPr>
        </p:nvSpPr>
        <p:spPr>
          <a:xfrm>
            <a:off x="62144" y="1012055"/>
            <a:ext cx="9969623" cy="5800416"/>
          </a:xfrm>
        </p:spPr>
        <p:txBody>
          <a:bodyPr>
            <a:normAutofit fontScale="92500" lnSpcReduction="10000"/>
          </a:bodyPr>
          <a:lstStyle/>
          <a:p>
            <a:pPr algn="just"/>
            <a:r>
              <a:rPr lang="es-ES" sz="2600" dirty="0"/>
              <a:t>La psicometría es la rama de la psicología que se encarga de medir aspectos concretos de la mente. Ello supone por un lado establecer una teoría que pueda vincular las características mentales con elementos medibles, por otro la creación de escalas de medición, y por último supone la elaboración de mecanismos e instrumentos que permitan dicha medición (¿entendimos los 3 componente?).</a:t>
            </a:r>
          </a:p>
          <a:p>
            <a:pPr algn="just"/>
            <a:endParaRPr lang="es-ES" sz="2600" dirty="0"/>
          </a:p>
          <a:p>
            <a:pPr algn="just"/>
            <a:r>
              <a:rPr lang="es-ES" sz="2600" dirty="0"/>
              <a:t>La psicometría establece la posibilidad de medir constructos no observables a partir de elementos que puedan servir para indicarlos, como características de la conducta. También elabora y establece cómo pueden ser observados y a partir de diferentes datos intenta establecer cuáles pueden ser dichos indicadores.</a:t>
            </a:r>
          </a:p>
          <a:p>
            <a:pPr algn="just"/>
            <a:endParaRPr lang="es-ES" sz="2400" dirty="0"/>
          </a:p>
          <a:p>
            <a:pPr algn="just"/>
            <a:r>
              <a:rPr lang="es-ES" sz="2600" dirty="0"/>
              <a:t>La creación de escalas o escalamiento es otro de los elementos básicos de los cuales se encarga la psicometría. Estas escalas permiten asignar valores concretos a las variables analizadas, de manera que se puedan operativizar y trabajar con ellas. Se trata de hacer cuantificable una variable concreta.</a:t>
            </a:r>
            <a:endParaRPr lang="en-US" sz="1700" dirty="0"/>
          </a:p>
        </p:txBody>
      </p:sp>
      <p:pic>
        <p:nvPicPr>
          <p:cNvPr id="11266" name="Picture 2">
            <a:extLst>
              <a:ext uri="{FF2B5EF4-FFF2-40B4-BE49-F238E27FC236}">
                <a16:creationId xmlns:a16="http://schemas.microsoft.com/office/drawing/2014/main" id="{C74E3D6F-CB42-4F21-93C5-F20F9BD4CA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14372" y="1216240"/>
            <a:ext cx="1593541" cy="1593541"/>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descr="Psychology Icon - Brain Artificial Intelligence Icon, HD Png ...">
            <a:extLst>
              <a:ext uri="{FF2B5EF4-FFF2-40B4-BE49-F238E27FC236}">
                <a16:creationId xmlns:a16="http://schemas.microsoft.com/office/drawing/2014/main" id="{572DC685-3D45-46D9-825F-E3E44C16379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2075" r="21244"/>
          <a:stretch/>
        </p:blipFill>
        <p:spPr bwMode="auto">
          <a:xfrm>
            <a:off x="10314372" y="4191554"/>
            <a:ext cx="1593541" cy="17391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6571846"/>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C48F16AE-D71A-47BE-B098-B29C16D7C76F}"/>
              </a:ext>
            </a:extLst>
          </p:cNvPr>
          <p:cNvSpPr>
            <a:spLocks noGrp="1"/>
          </p:cNvSpPr>
          <p:nvPr>
            <p:ph idx="1"/>
          </p:nvPr>
        </p:nvSpPr>
        <p:spPr>
          <a:xfrm>
            <a:off x="234519" y="893470"/>
            <a:ext cx="10515600" cy="1618911"/>
          </a:xfrm>
        </p:spPr>
        <p:txBody>
          <a:bodyPr/>
          <a:lstStyle/>
          <a:p>
            <a:pPr marL="0" indent="0">
              <a:buNone/>
            </a:pPr>
            <a:r>
              <a:rPr lang="es-CR" dirty="0"/>
              <a:t>Hay una diferencia o distinción entre un test y una escala …</a:t>
            </a:r>
            <a:endParaRPr lang="en-US" dirty="0"/>
          </a:p>
        </p:txBody>
      </p:sp>
      <p:sp>
        <p:nvSpPr>
          <p:cNvPr id="4" name="Título 1">
            <a:extLst>
              <a:ext uri="{FF2B5EF4-FFF2-40B4-BE49-F238E27FC236}">
                <a16:creationId xmlns:a16="http://schemas.microsoft.com/office/drawing/2014/main" id="{0C03AF1C-7663-4644-8E1D-9A2D049678ED}"/>
              </a:ext>
            </a:extLst>
          </p:cNvPr>
          <p:cNvSpPr>
            <a:spLocks noGrp="1"/>
          </p:cNvSpPr>
          <p:nvPr>
            <p:ph type="title"/>
          </p:nvPr>
        </p:nvSpPr>
        <p:spPr>
          <a:xfrm>
            <a:off x="838200" y="45529"/>
            <a:ext cx="10515600" cy="762338"/>
          </a:xfrm>
        </p:spPr>
        <p:txBody>
          <a:bodyPr/>
          <a:lstStyle/>
          <a:p>
            <a:pPr algn="ctr"/>
            <a:r>
              <a:rPr lang="es-CR" dirty="0"/>
              <a:t>Introducción</a:t>
            </a:r>
            <a:endParaRPr lang="en-US" dirty="0"/>
          </a:p>
        </p:txBody>
      </p:sp>
      <p:pic>
        <p:nvPicPr>
          <p:cNvPr id="5122" name="Picture 2" descr="Concurso, Icono Prueba Adecuada Para Información De Gráficos ...">
            <a:extLst>
              <a:ext uri="{FF2B5EF4-FFF2-40B4-BE49-F238E27FC236}">
                <a16:creationId xmlns:a16="http://schemas.microsoft.com/office/drawing/2014/main" id="{71209156-A3D6-4763-AFCA-B87A5B9F1A4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4833" t="13028" r="12416" b="13028"/>
          <a:stretch/>
        </p:blipFill>
        <p:spPr bwMode="auto">
          <a:xfrm>
            <a:off x="1035730" y="2783069"/>
            <a:ext cx="3074685" cy="3125101"/>
          </a:xfrm>
          <a:prstGeom prst="rect">
            <a:avLst/>
          </a:prstGeom>
          <a:noFill/>
          <a:extLst>
            <a:ext uri="{909E8E84-426E-40DD-AFC4-6F175D3DCCD1}">
              <a14:hiddenFill xmlns:a14="http://schemas.microsoft.com/office/drawing/2010/main">
                <a:solidFill>
                  <a:srgbClr val="FFFFFF"/>
                </a:solidFill>
              </a14:hiddenFill>
            </a:ext>
          </a:extLst>
        </p:spPr>
      </p:pic>
      <p:cxnSp>
        <p:nvCxnSpPr>
          <p:cNvPr id="6" name="Conector recto de flecha 5">
            <a:extLst>
              <a:ext uri="{FF2B5EF4-FFF2-40B4-BE49-F238E27FC236}">
                <a16:creationId xmlns:a16="http://schemas.microsoft.com/office/drawing/2014/main" id="{086D26E9-FC56-47D5-A124-5F4726E72C4B}"/>
              </a:ext>
            </a:extLst>
          </p:cNvPr>
          <p:cNvCxnSpPr/>
          <p:nvPr/>
        </p:nvCxnSpPr>
        <p:spPr>
          <a:xfrm flipV="1">
            <a:off x="4270159" y="2272683"/>
            <a:ext cx="4270159" cy="20729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Conector recto de flecha 7">
            <a:extLst>
              <a:ext uri="{FF2B5EF4-FFF2-40B4-BE49-F238E27FC236}">
                <a16:creationId xmlns:a16="http://schemas.microsoft.com/office/drawing/2014/main" id="{E228AFB4-F1CD-4A75-9496-0AB365B43B30}"/>
              </a:ext>
            </a:extLst>
          </p:cNvPr>
          <p:cNvCxnSpPr>
            <a:cxnSpLocks/>
          </p:cNvCxnSpPr>
          <p:nvPr/>
        </p:nvCxnSpPr>
        <p:spPr>
          <a:xfrm flipV="1">
            <a:off x="4279037" y="4101483"/>
            <a:ext cx="4589755" cy="2441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Conector recto de flecha 9">
            <a:extLst>
              <a:ext uri="{FF2B5EF4-FFF2-40B4-BE49-F238E27FC236}">
                <a16:creationId xmlns:a16="http://schemas.microsoft.com/office/drawing/2014/main" id="{B2C25744-7F49-4805-A953-9229A65BE2AC}"/>
              </a:ext>
            </a:extLst>
          </p:cNvPr>
          <p:cNvCxnSpPr>
            <a:cxnSpLocks/>
          </p:cNvCxnSpPr>
          <p:nvPr/>
        </p:nvCxnSpPr>
        <p:spPr>
          <a:xfrm>
            <a:off x="4270159" y="4345619"/>
            <a:ext cx="4394447" cy="16189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5124" name="Picture 4" descr="Approve, chart, check, checkbox, checklist, checkmark, clipboard ...">
            <a:extLst>
              <a:ext uri="{FF2B5EF4-FFF2-40B4-BE49-F238E27FC236}">
                <a16:creationId xmlns:a16="http://schemas.microsoft.com/office/drawing/2014/main" id="{3AE0D586-EC54-4FD7-8B09-70C0312C39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37946" y="1375405"/>
            <a:ext cx="1544715" cy="154471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Approve, chart, check, checkbox, checklist, checkmark, clipboard ...">
            <a:extLst>
              <a:ext uri="{FF2B5EF4-FFF2-40B4-BE49-F238E27FC236}">
                <a16:creationId xmlns:a16="http://schemas.microsoft.com/office/drawing/2014/main" id="{A69E0F35-5EEC-407E-A384-40D5F308C5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37946" y="3239718"/>
            <a:ext cx="1544715" cy="154471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descr="Approve, chart, check, checkbox, checklist, checkmark, clipboard ...">
            <a:extLst>
              <a:ext uri="{FF2B5EF4-FFF2-40B4-BE49-F238E27FC236}">
                <a16:creationId xmlns:a16="http://schemas.microsoft.com/office/drawing/2014/main" id="{74F24078-6E94-482D-B8F4-058AD7212D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39429" y="5192172"/>
            <a:ext cx="1544715" cy="1544715"/>
          </a:xfrm>
          <a:prstGeom prst="rect">
            <a:avLst/>
          </a:prstGeom>
          <a:noFill/>
          <a:extLst>
            <a:ext uri="{909E8E84-426E-40DD-AFC4-6F175D3DCCD1}">
              <a14:hiddenFill xmlns:a14="http://schemas.microsoft.com/office/drawing/2010/main">
                <a:solidFill>
                  <a:srgbClr val="FFFFFF"/>
                </a:solidFill>
              </a14:hiddenFill>
            </a:ext>
          </a:extLst>
        </p:spPr>
      </p:pic>
      <p:cxnSp>
        <p:nvCxnSpPr>
          <p:cNvPr id="16" name="Conector recto 15">
            <a:extLst>
              <a:ext uri="{FF2B5EF4-FFF2-40B4-BE49-F238E27FC236}">
                <a16:creationId xmlns:a16="http://schemas.microsoft.com/office/drawing/2014/main" id="{33F3BFAB-C008-4333-9204-DE151EAB1011}"/>
              </a:ext>
            </a:extLst>
          </p:cNvPr>
          <p:cNvCxnSpPr>
            <a:cxnSpLocks/>
          </p:cNvCxnSpPr>
          <p:nvPr/>
        </p:nvCxnSpPr>
        <p:spPr>
          <a:xfrm>
            <a:off x="9534619" y="3027283"/>
            <a:ext cx="1740022" cy="0"/>
          </a:xfrm>
          <a:prstGeom prst="line">
            <a:avLst/>
          </a:prstGeom>
        </p:spPr>
        <p:style>
          <a:lnRef idx="3">
            <a:schemeClr val="dk1"/>
          </a:lnRef>
          <a:fillRef idx="0">
            <a:schemeClr val="dk1"/>
          </a:fillRef>
          <a:effectRef idx="2">
            <a:schemeClr val="dk1"/>
          </a:effectRef>
          <a:fontRef idx="minor">
            <a:schemeClr val="tx1"/>
          </a:fontRef>
        </p:style>
      </p:cxnSp>
      <p:cxnSp>
        <p:nvCxnSpPr>
          <p:cNvPr id="21" name="Conector recto 20">
            <a:extLst>
              <a:ext uri="{FF2B5EF4-FFF2-40B4-BE49-F238E27FC236}">
                <a16:creationId xmlns:a16="http://schemas.microsoft.com/office/drawing/2014/main" id="{77D4828C-4AF7-4E71-ABFF-9837F50023E6}"/>
              </a:ext>
            </a:extLst>
          </p:cNvPr>
          <p:cNvCxnSpPr>
            <a:cxnSpLocks/>
          </p:cNvCxnSpPr>
          <p:nvPr/>
        </p:nvCxnSpPr>
        <p:spPr>
          <a:xfrm>
            <a:off x="9534619" y="3090906"/>
            <a:ext cx="1740022" cy="0"/>
          </a:xfrm>
          <a:prstGeom prst="line">
            <a:avLst/>
          </a:prstGeom>
        </p:spPr>
        <p:style>
          <a:lnRef idx="3">
            <a:schemeClr val="dk1"/>
          </a:lnRef>
          <a:fillRef idx="0">
            <a:schemeClr val="dk1"/>
          </a:fillRef>
          <a:effectRef idx="2">
            <a:schemeClr val="dk1"/>
          </a:effectRef>
          <a:fontRef idx="minor">
            <a:schemeClr val="tx1"/>
          </a:fontRef>
        </p:style>
      </p:cxnSp>
      <p:cxnSp>
        <p:nvCxnSpPr>
          <p:cNvPr id="22" name="Conector recto 21">
            <a:extLst>
              <a:ext uri="{FF2B5EF4-FFF2-40B4-BE49-F238E27FC236}">
                <a16:creationId xmlns:a16="http://schemas.microsoft.com/office/drawing/2014/main" id="{84208B7C-96D1-41C5-9A59-412D37684EE1}"/>
              </a:ext>
            </a:extLst>
          </p:cNvPr>
          <p:cNvCxnSpPr>
            <a:cxnSpLocks/>
          </p:cNvCxnSpPr>
          <p:nvPr/>
        </p:nvCxnSpPr>
        <p:spPr>
          <a:xfrm>
            <a:off x="9592694" y="4972972"/>
            <a:ext cx="1740022" cy="0"/>
          </a:xfrm>
          <a:prstGeom prst="line">
            <a:avLst/>
          </a:prstGeom>
        </p:spPr>
        <p:style>
          <a:lnRef idx="3">
            <a:schemeClr val="dk1"/>
          </a:lnRef>
          <a:fillRef idx="0">
            <a:schemeClr val="dk1"/>
          </a:fillRef>
          <a:effectRef idx="2">
            <a:schemeClr val="dk1"/>
          </a:effectRef>
          <a:fontRef idx="minor">
            <a:schemeClr val="tx1"/>
          </a:fontRef>
        </p:style>
      </p:cxnSp>
      <p:cxnSp>
        <p:nvCxnSpPr>
          <p:cNvPr id="23" name="Conector recto 22">
            <a:extLst>
              <a:ext uri="{FF2B5EF4-FFF2-40B4-BE49-F238E27FC236}">
                <a16:creationId xmlns:a16="http://schemas.microsoft.com/office/drawing/2014/main" id="{261A4175-5E22-4BDB-B918-E23DDC237100}"/>
              </a:ext>
            </a:extLst>
          </p:cNvPr>
          <p:cNvCxnSpPr>
            <a:cxnSpLocks/>
          </p:cNvCxnSpPr>
          <p:nvPr/>
        </p:nvCxnSpPr>
        <p:spPr>
          <a:xfrm>
            <a:off x="9592694" y="5036595"/>
            <a:ext cx="1740022" cy="0"/>
          </a:xfrm>
          <a:prstGeom prst="line">
            <a:avLst/>
          </a:prstGeom>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913667863"/>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42AFA588-C17E-40A2-BD7F-1E08DA74B5B9}"/>
              </a:ext>
            </a:extLst>
          </p:cNvPr>
          <p:cNvSpPr>
            <a:spLocks noGrp="1"/>
          </p:cNvSpPr>
          <p:nvPr>
            <p:ph type="title"/>
          </p:nvPr>
        </p:nvSpPr>
        <p:spPr>
          <a:xfrm>
            <a:off x="838200" y="45529"/>
            <a:ext cx="10515600" cy="762338"/>
          </a:xfrm>
        </p:spPr>
        <p:txBody>
          <a:bodyPr/>
          <a:lstStyle/>
          <a:p>
            <a:pPr algn="ctr"/>
            <a:r>
              <a:rPr lang="es-CR" dirty="0"/>
              <a:t>Introducción</a:t>
            </a:r>
            <a:endParaRPr lang="en-US" dirty="0"/>
          </a:p>
        </p:txBody>
      </p:sp>
      <p:sp>
        <p:nvSpPr>
          <p:cNvPr id="5" name="Marcador de contenido 2">
            <a:extLst>
              <a:ext uri="{FF2B5EF4-FFF2-40B4-BE49-F238E27FC236}">
                <a16:creationId xmlns:a16="http://schemas.microsoft.com/office/drawing/2014/main" id="{03ECC170-6362-4076-88EB-6CCFC038E221}"/>
              </a:ext>
            </a:extLst>
          </p:cNvPr>
          <p:cNvSpPr>
            <a:spLocks noGrp="1"/>
          </p:cNvSpPr>
          <p:nvPr>
            <p:ph idx="1"/>
          </p:nvPr>
        </p:nvSpPr>
        <p:spPr>
          <a:xfrm>
            <a:off x="62145" y="1012055"/>
            <a:ext cx="9561250" cy="5800416"/>
          </a:xfrm>
        </p:spPr>
        <p:txBody>
          <a:bodyPr>
            <a:normAutofit/>
          </a:bodyPr>
          <a:lstStyle/>
          <a:p>
            <a:pPr algn="just"/>
            <a:r>
              <a:rPr lang="es-ES" sz="2400" dirty="0"/>
              <a:t>El tercero y último de los citados aspectos es la creación de instrumentos que permitan dicha medición: a partir de las escalas previamente elaboradas con el fin de cuantificar un aspecto o constructo.</a:t>
            </a:r>
          </a:p>
          <a:p>
            <a:pPr algn="just"/>
            <a:endParaRPr lang="es-ES" sz="2400" dirty="0"/>
          </a:p>
          <a:p>
            <a:pPr algn="just"/>
            <a:r>
              <a:rPr lang="es-ES" sz="2400" dirty="0"/>
              <a:t>Ejemplos claros de ellos son los test psicológicos. En dicha elaboración se debe de tener en cuenta que es necesario que se busque objetividad, consistencia, capacidad para discriminar entre sujetos, y que sean válidos y fiables.</a:t>
            </a:r>
          </a:p>
          <a:p>
            <a:pPr algn="just"/>
            <a:endParaRPr lang="es-ES" sz="2600" dirty="0"/>
          </a:p>
          <a:p>
            <a:pPr algn="just"/>
            <a:r>
              <a:rPr lang="es-ES" sz="2400" dirty="0"/>
              <a:t>Finalmente, aplicaciones de la psicometría se encuentra en la psicología clínica, neuropsicología, evaluación de terapias, evaluación de capacidades, en los recursos humanos, en la investigación, entre otros.</a:t>
            </a:r>
          </a:p>
        </p:txBody>
      </p:sp>
      <p:pic>
        <p:nvPicPr>
          <p:cNvPr id="12290" name="Picture 2" descr="Test - Free education icons">
            <a:extLst>
              <a:ext uri="{FF2B5EF4-FFF2-40B4-BE49-F238E27FC236}">
                <a16:creationId xmlns:a16="http://schemas.microsoft.com/office/drawing/2014/main" id="{21F838C1-C659-481C-B921-8D980692F0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49200" y="1342232"/>
            <a:ext cx="1673024" cy="1673024"/>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Checklist icon Test icon Insurance icon, Line, Text, Logo, Line ...">
            <a:extLst>
              <a:ext uri="{FF2B5EF4-FFF2-40B4-BE49-F238E27FC236}">
                <a16:creationId xmlns:a16="http://schemas.microsoft.com/office/drawing/2014/main" id="{60943B52-1CB7-4244-BD0B-9768EEE095B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6580" t="6220" r="27433" b="7387"/>
          <a:stretch/>
        </p:blipFill>
        <p:spPr bwMode="auto">
          <a:xfrm>
            <a:off x="9823034" y="4243527"/>
            <a:ext cx="2125356" cy="22815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8796233"/>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38199" y="156120"/>
            <a:ext cx="10515600" cy="810532"/>
          </a:xfrm>
        </p:spPr>
        <p:txBody>
          <a:bodyPr/>
          <a:lstStyle/>
          <a:p>
            <a:pPr algn="ctr"/>
            <a:r>
              <a:rPr lang="es-CR" dirty="0"/>
              <a:t>Índice</a:t>
            </a:r>
            <a:endParaRPr lang="es-ES" dirty="0"/>
          </a:p>
        </p:txBody>
      </p:sp>
      <p:sp>
        <p:nvSpPr>
          <p:cNvPr id="4" name="Elipse 3"/>
          <p:cNvSpPr/>
          <p:nvPr/>
        </p:nvSpPr>
        <p:spPr>
          <a:xfrm>
            <a:off x="838200" y="1541418"/>
            <a:ext cx="1166949" cy="99277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1</a:t>
            </a:r>
            <a:endParaRPr lang="es-ES" dirty="0"/>
          </a:p>
        </p:txBody>
      </p:sp>
      <p:sp>
        <p:nvSpPr>
          <p:cNvPr id="5" name="Elipse 4"/>
          <p:cNvSpPr/>
          <p:nvPr/>
        </p:nvSpPr>
        <p:spPr>
          <a:xfrm>
            <a:off x="838199" y="3383281"/>
            <a:ext cx="1166949" cy="99277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2</a:t>
            </a:r>
            <a:endParaRPr lang="es-ES" dirty="0"/>
          </a:p>
        </p:txBody>
      </p:sp>
      <p:sp>
        <p:nvSpPr>
          <p:cNvPr id="7" name="Rectángulo redondeado 6"/>
          <p:cNvSpPr/>
          <p:nvPr/>
        </p:nvSpPr>
        <p:spPr>
          <a:xfrm>
            <a:off x="3021874" y="1577340"/>
            <a:ext cx="2159726" cy="92093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Introducción</a:t>
            </a:r>
          </a:p>
        </p:txBody>
      </p:sp>
      <p:sp>
        <p:nvSpPr>
          <p:cNvPr id="8" name="Rectángulo redondeado 7"/>
          <p:cNvSpPr/>
          <p:nvPr/>
        </p:nvSpPr>
        <p:spPr>
          <a:xfrm>
            <a:off x="3021874" y="3419203"/>
            <a:ext cx="2159726" cy="92093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¿Cómo analizar las preguntas de una prueba ?</a:t>
            </a:r>
          </a:p>
        </p:txBody>
      </p:sp>
    </p:spTree>
    <p:extLst>
      <p:ext uri="{BB962C8B-B14F-4D97-AF65-F5344CB8AC3E}">
        <p14:creationId xmlns:p14="http://schemas.microsoft.com/office/powerpoint/2010/main" val="20710603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6DBF77F-31B5-4350-91AF-7DDF33294B46}"/>
              </a:ext>
            </a:extLst>
          </p:cNvPr>
          <p:cNvSpPr>
            <a:spLocks noGrp="1"/>
          </p:cNvSpPr>
          <p:nvPr>
            <p:ph type="title"/>
          </p:nvPr>
        </p:nvSpPr>
        <p:spPr>
          <a:xfrm>
            <a:off x="239698" y="98796"/>
            <a:ext cx="11762912" cy="1055302"/>
          </a:xfrm>
        </p:spPr>
        <p:txBody>
          <a:bodyPr/>
          <a:lstStyle/>
          <a:p>
            <a:pPr algn="ctr"/>
            <a:r>
              <a:rPr lang="es-CR" dirty="0"/>
              <a:t>Evaluar las preguntas de una prueba</a:t>
            </a:r>
            <a:endParaRPr lang="en-US" dirty="0"/>
          </a:p>
        </p:txBody>
      </p:sp>
      <p:sp>
        <p:nvSpPr>
          <p:cNvPr id="3" name="Marcador de contenido 2">
            <a:extLst>
              <a:ext uri="{FF2B5EF4-FFF2-40B4-BE49-F238E27FC236}">
                <a16:creationId xmlns:a16="http://schemas.microsoft.com/office/drawing/2014/main" id="{F484B510-2441-4F83-9D43-072B640355F9}"/>
              </a:ext>
            </a:extLst>
          </p:cNvPr>
          <p:cNvSpPr>
            <a:spLocks noGrp="1"/>
          </p:cNvSpPr>
          <p:nvPr>
            <p:ph idx="1"/>
          </p:nvPr>
        </p:nvSpPr>
        <p:spPr>
          <a:xfrm>
            <a:off x="133165" y="1514907"/>
            <a:ext cx="8859915" cy="5178856"/>
          </a:xfrm>
        </p:spPr>
        <p:txBody>
          <a:bodyPr>
            <a:normAutofit/>
          </a:bodyPr>
          <a:lstStyle/>
          <a:p>
            <a:pPr algn="just"/>
            <a:r>
              <a:rPr lang="es-CR" sz="2400" dirty="0"/>
              <a:t>En la evaluación de las preguntas a partir de una prueba, existen dos vertientes:</a:t>
            </a:r>
          </a:p>
          <a:p>
            <a:pPr algn="just"/>
            <a:endParaRPr lang="es-CR" sz="2400" dirty="0"/>
          </a:p>
          <a:p>
            <a:pPr marL="457200" indent="-457200" algn="just">
              <a:buFont typeface="+mj-lt"/>
              <a:buAutoNum type="arabicPeriod"/>
            </a:pPr>
            <a:r>
              <a:rPr lang="es-CR" sz="2400" dirty="0"/>
              <a:t>El análisis “subjetivo” o cualitativo, derivado de la experiencia.</a:t>
            </a:r>
          </a:p>
          <a:p>
            <a:pPr marL="457200" indent="-457200" algn="just">
              <a:buFont typeface="+mj-lt"/>
              <a:buAutoNum type="arabicPeriod"/>
            </a:pPr>
            <a:r>
              <a:rPr lang="es-CR" sz="2400" dirty="0"/>
              <a:t>El análisis estadístico o cuantitativos, derivado de técnicas y métodos matemáticos.</a:t>
            </a:r>
          </a:p>
          <a:p>
            <a:pPr marL="457200" indent="-457200" algn="just">
              <a:buFont typeface="+mj-lt"/>
              <a:buAutoNum type="arabicPeriod"/>
            </a:pPr>
            <a:endParaRPr lang="es-CR" sz="2400" dirty="0"/>
          </a:p>
          <a:p>
            <a:pPr algn="just"/>
            <a:r>
              <a:rPr lang="es-CR" sz="2400" dirty="0"/>
              <a:t>No se podría decir que uno es mejor o peor que otro, son únicamente dos maneras de proceder. </a:t>
            </a:r>
          </a:p>
          <a:p>
            <a:pPr algn="just"/>
            <a:endParaRPr lang="es-CR" sz="2400" dirty="0"/>
          </a:p>
          <a:p>
            <a:pPr algn="just"/>
            <a:r>
              <a:rPr lang="es-CR" sz="2400" dirty="0"/>
              <a:t>En el presente capítulo veremos el método de análisis estadístico o cuantitativo. </a:t>
            </a:r>
          </a:p>
        </p:txBody>
      </p:sp>
      <p:pic>
        <p:nvPicPr>
          <p:cNvPr id="13314" name="Picture 2" descr="Assessment, bar graph, business report, finance, profit assessment ...">
            <a:extLst>
              <a:ext uri="{FF2B5EF4-FFF2-40B4-BE49-F238E27FC236}">
                <a16:creationId xmlns:a16="http://schemas.microsoft.com/office/drawing/2014/main" id="{EEFFD406-0B54-4B2B-A3F2-50F68D480B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89236" y="1580226"/>
            <a:ext cx="1952348" cy="1952348"/>
          </a:xfrm>
          <a:prstGeom prst="rect">
            <a:avLst/>
          </a:prstGeom>
          <a:noFill/>
          <a:extLst>
            <a:ext uri="{909E8E84-426E-40DD-AFC4-6F175D3DCCD1}">
              <a14:hiddenFill xmlns:a14="http://schemas.microsoft.com/office/drawing/2010/main">
                <a:solidFill>
                  <a:srgbClr val="FFFFFF"/>
                </a:solidFill>
              </a14:hiddenFill>
            </a:ext>
          </a:extLst>
        </p:spPr>
      </p:pic>
      <p:pic>
        <p:nvPicPr>
          <p:cNvPr id="13316" name="Picture 4" descr="Assessment - Free arrows icons">
            <a:extLst>
              <a:ext uri="{FF2B5EF4-FFF2-40B4-BE49-F238E27FC236}">
                <a16:creationId xmlns:a16="http://schemas.microsoft.com/office/drawing/2014/main" id="{73B30378-EF9D-4219-B08F-B838A83D6B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85050" y="4180643"/>
            <a:ext cx="2369599" cy="23695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4533540"/>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89AE10A-4BA5-4E5E-BC02-F5F98BDB1EC9}"/>
              </a:ext>
            </a:extLst>
          </p:cNvPr>
          <p:cNvSpPr>
            <a:spLocks noGrp="1"/>
          </p:cNvSpPr>
          <p:nvPr>
            <p:ph type="title"/>
          </p:nvPr>
        </p:nvSpPr>
        <p:spPr/>
        <p:txBody>
          <a:bodyPr/>
          <a:lstStyle/>
          <a:p>
            <a:endParaRPr lang="en-US"/>
          </a:p>
        </p:txBody>
      </p:sp>
      <p:sp>
        <p:nvSpPr>
          <p:cNvPr id="3" name="Marcador de contenido 2">
            <a:extLst>
              <a:ext uri="{FF2B5EF4-FFF2-40B4-BE49-F238E27FC236}">
                <a16:creationId xmlns:a16="http://schemas.microsoft.com/office/drawing/2014/main" id="{C319B566-117E-4D30-A4C3-E4168FA41B8A}"/>
              </a:ext>
            </a:extLst>
          </p:cNvPr>
          <p:cNvSpPr>
            <a:spLocks noGrp="1"/>
          </p:cNvSpPr>
          <p:nvPr>
            <p:ph idx="1"/>
          </p:nvPr>
        </p:nvSpPr>
        <p:spPr/>
        <p:txBody>
          <a:bodyPr/>
          <a:lstStyle/>
          <a:p>
            <a:endParaRPr lang="en-US"/>
          </a:p>
        </p:txBody>
      </p:sp>
      <p:pic>
        <p:nvPicPr>
          <p:cNvPr id="6146" name="Picture 2" descr="Empirical Studies: Qualitative vs. Quantitative - YouTube">
            <a:extLst>
              <a:ext uri="{FF2B5EF4-FFF2-40B4-BE49-F238E27FC236}">
                <a16:creationId xmlns:a16="http://schemas.microsoft.com/office/drawing/2014/main" id="{8281D85E-B181-4538-A632-5B1C14F4B7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2500842"/>
      </p:ext>
    </p:extLst>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38199" y="156120"/>
            <a:ext cx="10515600" cy="810532"/>
          </a:xfrm>
        </p:spPr>
        <p:txBody>
          <a:bodyPr/>
          <a:lstStyle/>
          <a:p>
            <a:pPr algn="ctr"/>
            <a:r>
              <a:rPr lang="es-CR" dirty="0"/>
              <a:t>Índice</a:t>
            </a:r>
            <a:endParaRPr lang="es-ES" dirty="0"/>
          </a:p>
        </p:txBody>
      </p:sp>
      <p:sp>
        <p:nvSpPr>
          <p:cNvPr id="4" name="Elipse 3"/>
          <p:cNvSpPr/>
          <p:nvPr/>
        </p:nvSpPr>
        <p:spPr>
          <a:xfrm>
            <a:off x="838200" y="1541418"/>
            <a:ext cx="1166949" cy="99277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1</a:t>
            </a:r>
            <a:endParaRPr lang="es-ES" dirty="0"/>
          </a:p>
        </p:txBody>
      </p:sp>
      <p:sp>
        <p:nvSpPr>
          <p:cNvPr id="5" name="Elipse 4"/>
          <p:cNvSpPr/>
          <p:nvPr/>
        </p:nvSpPr>
        <p:spPr>
          <a:xfrm>
            <a:off x="838199" y="3383281"/>
            <a:ext cx="1166949" cy="99277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2</a:t>
            </a:r>
            <a:endParaRPr lang="es-ES" dirty="0"/>
          </a:p>
        </p:txBody>
      </p:sp>
      <p:sp>
        <p:nvSpPr>
          <p:cNvPr id="6" name="Elipse 5"/>
          <p:cNvSpPr/>
          <p:nvPr/>
        </p:nvSpPr>
        <p:spPr>
          <a:xfrm>
            <a:off x="838199" y="5225144"/>
            <a:ext cx="1166949" cy="99277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3</a:t>
            </a:r>
            <a:endParaRPr lang="es-ES" dirty="0"/>
          </a:p>
        </p:txBody>
      </p:sp>
      <p:sp>
        <p:nvSpPr>
          <p:cNvPr id="7" name="Rectángulo redondeado 6"/>
          <p:cNvSpPr/>
          <p:nvPr/>
        </p:nvSpPr>
        <p:spPr>
          <a:xfrm>
            <a:off x="3021874" y="1577340"/>
            <a:ext cx="2159726" cy="92093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Introducción</a:t>
            </a:r>
          </a:p>
        </p:txBody>
      </p:sp>
      <p:sp>
        <p:nvSpPr>
          <p:cNvPr id="8" name="Rectángulo redondeado 7"/>
          <p:cNvSpPr/>
          <p:nvPr/>
        </p:nvSpPr>
        <p:spPr>
          <a:xfrm>
            <a:off x="3021874" y="3419203"/>
            <a:ext cx="2159726" cy="92093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¿Cómo analizar preguntas a partir de una prueba ?</a:t>
            </a:r>
          </a:p>
        </p:txBody>
      </p:sp>
      <p:sp>
        <p:nvSpPr>
          <p:cNvPr id="9" name="Rectángulo redondeado 8"/>
          <p:cNvSpPr/>
          <p:nvPr/>
        </p:nvSpPr>
        <p:spPr>
          <a:xfrm>
            <a:off x="3021874" y="5261066"/>
            <a:ext cx="2159726" cy="92093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Fiabilidad y validez</a:t>
            </a:r>
          </a:p>
        </p:txBody>
      </p:sp>
    </p:spTree>
    <p:extLst>
      <p:ext uri="{BB962C8B-B14F-4D97-AF65-F5344CB8AC3E}">
        <p14:creationId xmlns:p14="http://schemas.microsoft.com/office/powerpoint/2010/main" val="409786905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ACF4514-CD55-42F9-8537-11AD86A37AC6}"/>
              </a:ext>
            </a:extLst>
          </p:cNvPr>
          <p:cNvSpPr>
            <a:spLocks noGrp="1"/>
          </p:cNvSpPr>
          <p:nvPr>
            <p:ph type="title"/>
          </p:nvPr>
        </p:nvSpPr>
        <p:spPr>
          <a:xfrm>
            <a:off x="119108" y="55728"/>
            <a:ext cx="11972277" cy="778773"/>
          </a:xfrm>
        </p:spPr>
        <p:txBody>
          <a:bodyPr/>
          <a:lstStyle/>
          <a:p>
            <a:pPr algn="ctr"/>
            <a:r>
              <a:rPr lang="es-CR" dirty="0"/>
              <a:t>Fiabilidad y validez </a:t>
            </a:r>
            <a:endParaRPr lang="en-US" dirty="0"/>
          </a:p>
        </p:txBody>
      </p:sp>
      <p:sp>
        <p:nvSpPr>
          <p:cNvPr id="3" name="Marcador de contenido 2">
            <a:extLst>
              <a:ext uri="{FF2B5EF4-FFF2-40B4-BE49-F238E27FC236}">
                <a16:creationId xmlns:a16="http://schemas.microsoft.com/office/drawing/2014/main" id="{FB2A983E-1D33-4102-ABFA-6A02DB63FAE0}"/>
              </a:ext>
            </a:extLst>
          </p:cNvPr>
          <p:cNvSpPr>
            <a:spLocks noGrp="1"/>
          </p:cNvSpPr>
          <p:nvPr>
            <p:ph idx="1"/>
          </p:nvPr>
        </p:nvSpPr>
        <p:spPr>
          <a:xfrm>
            <a:off x="119108" y="1065320"/>
            <a:ext cx="8891727" cy="5648172"/>
          </a:xfrm>
        </p:spPr>
        <p:txBody>
          <a:bodyPr>
            <a:noAutofit/>
          </a:bodyPr>
          <a:lstStyle/>
          <a:p>
            <a:pPr algn="just"/>
            <a:r>
              <a:rPr lang="es-CR" sz="2000" dirty="0"/>
              <a:t>Antes de pasar a la forma de medir la veracidad de las pruebas mediante procedimientos cuantitativos, debemos abordar dos conceptos esenciales: la fiabilidad y la validez. </a:t>
            </a:r>
          </a:p>
          <a:p>
            <a:pPr algn="just"/>
            <a:endParaRPr lang="es-CR" sz="2000" dirty="0"/>
          </a:p>
          <a:p>
            <a:pPr algn="just"/>
            <a:r>
              <a:rPr lang="es-ES" sz="2000" dirty="0"/>
              <a:t>En psicometría, el concepto de </a:t>
            </a:r>
            <a:r>
              <a:rPr lang="es-ES" sz="2000" i="1" dirty="0"/>
              <a:t>fiabilidad</a:t>
            </a:r>
            <a:r>
              <a:rPr lang="es-ES" sz="2000" dirty="0"/>
              <a:t> hace referencia a la precisión de un </a:t>
            </a:r>
            <a:r>
              <a:rPr lang="en-US" sz="2000" dirty="0" err="1"/>
              <a:t>instrumento</a:t>
            </a:r>
            <a:r>
              <a:rPr lang="en-US" sz="2000" dirty="0"/>
              <a:t>; </a:t>
            </a:r>
            <a:r>
              <a:rPr lang="en-US" sz="2000" dirty="0" err="1"/>
              <a:t>concretamente</a:t>
            </a:r>
            <a:r>
              <a:rPr lang="en-US" sz="2000" dirty="0"/>
              <a:t>, de </a:t>
            </a:r>
            <a:r>
              <a:rPr lang="en-US" sz="2000" dirty="0" err="1"/>
              <a:t>fiabilidad</a:t>
            </a:r>
            <a:r>
              <a:rPr lang="en-US" sz="2000" dirty="0"/>
              <a:t> </a:t>
            </a:r>
            <a:r>
              <a:rPr lang="en-US" sz="2000" dirty="0" err="1"/>
              <a:t>nos</a:t>
            </a:r>
            <a:r>
              <a:rPr lang="en-US" sz="2000" dirty="0"/>
              <a:t> </a:t>
            </a:r>
            <a:r>
              <a:rPr lang="en-US" sz="2000" dirty="0" err="1"/>
              <a:t>informan</a:t>
            </a:r>
            <a:r>
              <a:rPr lang="en-US" sz="2000" dirty="0"/>
              <a:t> de </a:t>
            </a:r>
            <a:r>
              <a:rPr lang="es-ES" sz="2000" dirty="0"/>
              <a:t>la consistencia y la estabilidad de las medidas tomadas con cierta herramienta o prueba. Cuanto mayor sea la fiabilidad de un instrumento, menor será la cantidad de </a:t>
            </a:r>
            <a:r>
              <a:rPr lang="en-US" sz="2000" dirty="0" err="1"/>
              <a:t>errores</a:t>
            </a:r>
            <a:r>
              <a:rPr lang="en-US" sz="2000" dirty="0"/>
              <a:t> </a:t>
            </a:r>
            <a:r>
              <a:rPr lang="en-US" sz="2000" dirty="0" err="1"/>
              <a:t>aleatorios</a:t>
            </a:r>
            <a:r>
              <a:rPr lang="en-US" sz="2000" dirty="0"/>
              <a:t> e </a:t>
            </a:r>
            <a:r>
              <a:rPr lang="en-US" sz="2000" dirty="0" err="1"/>
              <a:t>impredecibles</a:t>
            </a:r>
            <a:r>
              <a:rPr lang="en-US" sz="2000" dirty="0"/>
              <a:t> que </a:t>
            </a:r>
            <a:r>
              <a:rPr lang="es-ES" sz="2000" dirty="0"/>
              <a:t>aparecerán al utilizarlo para medir </a:t>
            </a:r>
            <a:r>
              <a:rPr lang="es-CR" sz="2000" dirty="0"/>
              <a:t>determinados</a:t>
            </a:r>
            <a:r>
              <a:rPr lang="en-US" sz="2000" dirty="0"/>
              <a:t> </a:t>
            </a:r>
            <a:r>
              <a:rPr lang="en-US" sz="2000" dirty="0" err="1"/>
              <a:t>atributos</a:t>
            </a:r>
            <a:r>
              <a:rPr lang="en-US" sz="2000" dirty="0"/>
              <a:t>.</a:t>
            </a:r>
          </a:p>
          <a:p>
            <a:pPr algn="just"/>
            <a:endParaRPr lang="en-US" sz="2000" dirty="0"/>
          </a:p>
          <a:p>
            <a:pPr algn="just"/>
            <a:r>
              <a:rPr lang="es-ES" sz="2000" dirty="0"/>
              <a:t>Los dos componentes principales de la fiabilidad </a:t>
            </a:r>
            <a:r>
              <a:rPr lang="es-ES" sz="2000" b="1" dirty="0"/>
              <a:t>son la estabilidad temporal y la consistencia interna</a:t>
            </a:r>
            <a:r>
              <a:rPr lang="es-ES" sz="2000" dirty="0"/>
              <a:t>. El primer concepto indica que las puntuaciones o las respuestas cambian poco al medirlas en distintas ocasiones, mientras que la consistencia interna hace referencia al grado en que los ítems que componen el test miden el </a:t>
            </a:r>
            <a:r>
              <a:rPr lang="en-US" sz="2000" dirty="0" err="1"/>
              <a:t>constructo</a:t>
            </a:r>
            <a:r>
              <a:rPr lang="en-US" sz="2000" dirty="0"/>
              <a:t> o la “</a:t>
            </a:r>
            <a:r>
              <a:rPr lang="en-US" sz="2000" dirty="0" err="1"/>
              <a:t>temática</a:t>
            </a:r>
            <a:r>
              <a:rPr lang="en-US" sz="2000" dirty="0"/>
              <a:t>” que se </a:t>
            </a:r>
            <a:r>
              <a:rPr lang="en-US" sz="2000" dirty="0" err="1"/>
              <a:t>tenía</a:t>
            </a:r>
            <a:r>
              <a:rPr lang="en-US" sz="2000" dirty="0"/>
              <a:t> </a:t>
            </a:r>
            <a:r>
              <a:rPr lang="en-US" sz="2000" dirty="0" err="1"/>
              <a:t>prevista</a:t>
            </a:r>
            <a:r>
              <a:rPr lang="en-US" sz="2000" dirty="0"/>
              <a:t>.</a:t>
            </a:r>
          </a:p>
          <a:p>
            <a:endParaRPr lang="en-US" sz="2000" dirty="0"/>
          </a:p>
        </p:txBody>
      </p:sp>
      <p:pic>
        <p:nvPicPr>
          <p:cNvPr id="14338" name="Picture 2" descr="Vectores, imágenes y arte vectorial de stock sobre Scalability ...">
            <a:extLst>
              <a:ext uri="{FF2B5EF4-FFF2-40B4-BE49-F238E27FC236}">
                <a16:creationId xmlns:a16="http://schemas.microsoft.com/office/drawing/2014/main" id="{B33023FC-FF8A-417F-8F88-1C9A9DF492E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6712"/>
          <a:stretch/>
        </p:blipFill>
        <p:spPr bwMode="auto">
          <a:xfrm>
            <a:off x="9465260" y="1065320"/>
            <a:ext cx="2271019" cy="2281561"/>
          </a:xfrm>
          <a:prstGeom prst="rect">
            <a:avLst/>
          </a:prstGeom>
          <a:noFill/>
          <a:extLst>
            <a:ext uri="{909E8E84-426E-40DD-AFC4-6F175D3DCCD1}">
              <a14:hiddenFill xmlns:a14="http://schemas.microsoft.com/office/drawing/2010/main">
                <a:solidFill>
                  <a:srgbClr val="FFFFFF"/>
                </a:solidFill>
              </a14:hiddenFill>
            </a:ext>
          </a:extLst>
        </p:spPr>
      </p:pic>
      <p:pic>
        <p:nvPicPr>
          <p:cNvPr id="14340" name="Picture 4" descr="Library of test svg icon png files ▻▻▻ Clipart Art 2019">
            <a:extLst>
              <a:ext uri="{FF2B5EF4-FFF2-40B4-BE49-F238E27FC236}">
                <a16:creationId xmlns:a16="http://schemas.microsoft.com/office/drawing/2014/main" id="{C7A91298-738C-42CB-AE8B-7C4652FE9C9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700" t="4297" r="9345" b="4531"/>
          <a:stretch/>
        </p:blipFill>
        <p:spPr bwMode="auto">
          <a:xfrm>
            <a:off x="9578822" y="4074851"/>
            <a:ext cx="2379399" cy="22815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047721"/>
      </p:ext>
    </p:extLst>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ACF4514-CD55-42F9-8537-11AD86A37AC6}"/>
              </a:ext>
            </a:extLst>
          </p:cNvPr>
          <p:cNvSpPr>
            <a:spLocks noGrp="1"/>
          </p:cNvSpPr>
          <p:nvPr>
            <p:ph type="title"/>
          </p:nvPr>
        </p:nvSpPr>
        <p:spPr>
          <a:xfrm>
            <a:off x="119108" y="55728"/>
            <a:ext cx="11972277" cy="778773"/>
          </a:xfrm>
        </p:spPr>
        <p:txBody>
          <a:bodyPr/>
          <a:lstStyle/>
          <a:p>
            <a:pPr algn="ctr"/>
            <a:r>
              <a:rPr lang="es-CR" dirty="0"/>
              <a:t>Fiabilidad y validez </a:t>
            </a:r>
            <a:endParaRPr lang="en-US" dirty="0"/>
          </a:p>
        </p:txBody>
      </p:sp>
      <p:sp>
        <p:nvSpPr>
          <p:cNvPr id="3" name="Marcador de contenido 2">
            <a:extLst>
              <a:ext uri="{FF2B5EF4-FFF2-40B4-BE49-F238E27FC236}">
                <a16:creationId xmlns:a16="http://schemas.microsoft.com/office/drawing/2014/main" id="{FB2A983E-1D33-4102-ABFA-6A02DB63FAE0}"/>
              </a:ext>
            </a:extLst>
          </p:cNvPr>
          <p:cNvSpPr>
            <a:spLocks noGrp="1"/>
          </p:cNvSpPr>
          <p:nvPr>
            <p:ph idx="1"/>
          </p:nvPr>
        </p:nvSpPr>
        <p:spPr>
          <a:xfrm>
            <a:off x="119109" y="1065320"/>
            <a:ext cx="11856868" cy="5648172"/>
          </a:xfrm>
        </p:spPr>
        <p:txBody>
          <a:bodyPr>
            <a:normAutofit/>
          </a:bodyPr>
          <a:lstStyle/>
          <a:p>
            <a:pPr algn="just"/>
            <a:r>
              <a:rPr lang="en-US" sz="2200" dirty="0" err="1"/>
              <a:t>Otra</a:t>
            </a:r>
            <a:r>
              <a:rPr lang="en-US" sz="2200" dirty="0"/>
              <a:t> </a:t>
            </a:r>
            <a:r>
              <a:rPr lang="en-US" sz="2200" dirty="0" err="1"/>
              <a:t>definición</a:t>
            </a:r>
            <a:r>
              <a:rPr lang="en-US" sz="2200" dirty="0"/>
              <a:t> de </a:t>
            </a:r>
            <a:r>
              <a:rPr lang="en-US" sz="2200" dirty="0" err="1"/>
              <a:t>Corbetta</a:t>
            </a:r>
            <a:r>
              <a:rPr lang="en-US" sz="2200" dirty="0"/>
              <a:t> es la </a:t>
            </a:r>
            <a:r>
              <a:rPr lang="en-US" sz="2200" dirty="0" err="1"/>
              <a:t>siguiente</a:t>
            </a:r>
            <a:r>
              <a:rPr lang="en-US" sz="2200" dirty="0"/>
              <a:t>:</a:t>
            </a:r>
          </a:p>
          <a:p>
            <a:pPr marL="0" indent="0" algn="just">
              <a:buNone/>
            </a:pPr>
            <a:br>
              <a:rPr lang="en-US" sz="2200" dirty="0"/>
            </a:br>
            <a:r>
              <a:rPr lang="es-ES" sz="2200" b="1" dirty="0"/>
              <a:t>La Fiabilidad </a:t>
            </a:r>
            <a:r>
              <a:rPr lang="es-ES" sz="2200" dirty="0"/>
              <a:t>se focaliza en conocer la posibilidad de </a:t>
            </a:r>
            <a:r>
              <a:rPr lang="es-ES" sz="2200" i="1" dirty="0"/>
              <a:t>reproducir el resultado</a:t>
            </a:r>
            <a:r>
              <a:rPr lang="es-ES" sz="2200" dirty="0"/>
              <a:t> e indica </a:t>
            </a:r>
            <a:r>
              <a:rPr lang="en-US" sz="2200" dirty="0"/>
              <a:t>:  “</a:t>
            </a:r>
            <a:r>
              <a:rPr lang="es-ES" sz="2200" i="1" dirty="0"/>
              <a:t>El grado en que un procedimiento concreto de traducción de un concepto en variable produce los mismos resultados en pruebas repetidas con el mismo instrumento de investigación (estabilidad), o con instrumentos equivalentes (equivalencia)” </a:t>
            </a:r>
            <a:r>
              <a:rPr lang="es-ES" sz="2200" i="1" dirty="0" err="1"/>
              <a:t>Corbetta</a:t>
            </a:r>
            <a:r>
              <a:rPr lang="es-ES" sz="2200" i="1" dirty="0"/>
              <a:t>, P. (2007)</a:t>
            </a:r>
          </a:p>
          <a:p>
            <a:pPr marL="0" indent="0" algn="just">
              <a:buNone/>
            </a:pPr>
            <a:endParaRPr lang="es-ES" sz="2200" dirty="0"/>
          </a:p>
          <a:p>
            <a:pPr algn="just"/>
            <a:r>
              <a:rPr lang="es-ES" sz="2200" dirty="0"/>
              <a:t>Ejemplo: Al pesar un objeto varias veces, disparar flechas y que caiga en el mismo punto... La fiabilidad se suele asociar al error aleatorio. </a:t>
            </a:r>
          </a:p>
          <a:p>
            <a:pPr algn="just"/>
            <a:endParaRPr lang="es-ES" sz="2200" dirty="0"/>
          </a:p>
          <a:p>
            <a:endParaRPr lang="en-US" sz="2400" dirty="0"/>
          </a:p>
        </p:txBody>
      </p:sp>
      <p:pic>
        <p:nvPicPr>
          <p:cNvPr id="15362" name="Picture 2" descr="Mediciones fiables, mediciones válidas - Sermes CRO">
            <a:extLst>
              <a:ext uri="{FF2B5EF4-FFF2-40B4-BE49-F238E27FC236}">
                <a16:creationId xmlns:a16="http://schemas.microsoft.com/office/drawing/2014/main" id="{4F06B817-DED0-4C01-B41B-DCA47DEB66F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50960" y="4465471"/>
            <a:ext cx="4061389" cy="22492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503738"/>
      </p:ext>
    </p:extLst>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ACF4514-CD55-42F9-8537-11AD86A37AC6}"/>
              </a:ext>
            </a:extLst>
          </p:cNvPr>
          <p:cNvSpPr>
            <a:spLocks noGrp="1"/>
          </p:cNvSpPr>
          <p:nvPr>
            <p:ph type="title"/>
          </p:nvPr>
        </p:nvSpPr>
        <p:spPr>
          <a:xfrm>
            <a:off x="119108" y="55728"/>
            <a:ext cx="11972277" cy="778773"/>
          </a:xfrm>
        </p:spPr>
        <p:txBody>
          <a:bodyPr/>
          <a:lstStyle/>
          <a:p>
            <a:pPr algn="ctr"/>
            <a:r>
              <a:rPr lang="es-CR" dirty="0"/>
              <a:t>Fiabilidad y validez </a:t>
            </a:r>
            <a:endParaRPr lang="en-US" dirty="0"/>
          </a:p>
        </p:txBody>
      </p:sp>
      <p:sp>
        <p:nvSpPr>
          <p:cNvPr id="3" name="Marcador de contenido 2">
            <a:extLst>
              <a:ext uri="{FF2B5EF4-FFF2-40B4-BE49-F238E27FC236}">
                <a16:creationId xmlns:a16="http://schemas.microsoft.com/office/drawing/2014/main" id="{FB2A983E-1D33-4102-ABFA-6A02DB63FAE0}"/>
              </a:ext>
            </a:extLst>
          </p:cNvPr>
          <p:cNvSpPr>
            <a:spLocks noGrp="1"/>
          </p:cNvSpPr>
          <p:nvPr>
            <p:ph idx="1"/>
          </p:nvPr>
        </p:nvSpPr>
        <p:spPr>
          <a:xfrm>
            <a:off x="119108" y="1065320"/>
            <a:ext cx="8847339" cy="5648172"/>
          </a:xfrm>
        </p:spPr>
        <p:txBody>
          <a:bodyPr>
            <a:normAutofit/>
          </a:bodyPr>
          <a:lstStyle/>
          <a:p>
            <a:pPr algn="just"/>
            <a:r>
              <a:rPr lang="es-ES" sz="2400" dirty="0"/>
              <a:t>Por otra parte, la validez se refiere a si la prueba o el procedimiento mide correctamente el constructo que pretende medir. E</a:t>
            </a:r>
            <a:r>
              <a:rPr lang="en-US" sz="2400" dirty="0"/>
              <a:t>n la </a:t>
            </a:r>
            <a:r>
              <a:rPr lang="en-US" sz="2400" dirty="0" err="1"/>
              <a:t>investigación</a:t>
            </a:r>
            <a:r>
              <a:rPr lang="en-US" sz="2400" dirty="0"/>
              <a:t> </a:t>
            </a:r>
            <a:r>
              <a:rPr lang="en-US" sz="2400" dirty="0" err="1"/>
              <a:t>científica</a:t>
            </a:r>
            <a:r>
              <a:rPr lang="en-US" sz="2400" dirty="0"/>
              <a:t> </a:t>
            </a:r>
            <a:r>
              <a:rPr lang="es-ES" sz="2400" dirty="0"/>
              <a:t>una validez elevada indica el grado en que los resultados obtenidos con un determinado instrumento o en un estudio </a:t>
            </a:r>
            <a:r>
              <a:rPr lang="en-US" sz="2400" dirty="0"/>
              <a:t>se </a:t>
            </a:r>
            <a:r>
              <a:rPr lang="en-US" sz="2400" dirty="0" err="1"/>
              <a:t>pueden</a:t>
            </a:r>
            <a:r>
              <a:rPr lang="en-US" sz="2400" dirty="0"/>
              <a:t> </a:t>
            </a:r>
            <a:r>
              <a:rPr lang="en-US" sz="2400" dirty="0" err="1"/>
              <a:t>generalizar</a:t>
            </a:r>
            <a:r>
              <a:rPr lang="en-US" sz="2400" dirty="0"/>
              <a:t>. </a:t>
            </a:r>
          </a:p>
          <a:p>
            <a:pPr algn="just"/>
            <a:endParaRPr lang="en-US" sz="2400" dirty="0"/>
          </a:p>
          <a:p>
            <a:pPr algn="just"/>
            <a:r>
              <a:rPr lang="en-US" sz="2400" dirty="0" err="1"/>
              <a:t>Otra</a:t>
            </a:r>
            <a:r>
              <a:rPr lang="en-US" sz="2400" dirty="0"/>
              <a:t> </a:t>
            </a:r>
            <a:r>
              <a:rPr lang="en-US" sz="2400" dirty="0" err="1"/>
              <a:t>definición</a:t>
            </a:r>
            <a:r>
              <a:rPr lang="en-US" sz="2400" dirty="0"/>
              <a:t> </a:t>
            </a:r>
            <a:r>
              <a:rPr lang="en-US" sz="2400" dirty="0" err="1"/>
              <a:t>podría</a:t>
            </a:r>
            <a:r>
              <a:rPr lang="en-US" sz="2400" dirty="0"/>
              <a:t> ser : </a:t>
            </a:r>
          </a:p>
          <a:p>
            <a:pPr marL="0" indent="0" algn="just">
              <a:buNone/>
            </a:pPr>
            <a:br>
              <a:rPr lang="es-ES" b="1" i="1" dirty="0"/>
            </a:br>
            <a:r>
              <a:rPr lang="es-ES" b="1" i="1" dirty="0"/>
              <a:t> </a:t>
            </a:r>
            <a:r>
              <a:rPr lang="es-ES" sz="2400" dirty="0"/>
              <a:t>“La Validez hace referencia al grado en que un determinado procedimiento de traducción de un concepto en variable registra efectivamente el concepto en cuestión.”</a:t>
            </a:r>
          </a:p>
          <a:p>
            <a:pPr marL="0" indent="0" algn="just">
              <a:buNone/>
            </a:pPr>
            <a:r>
              <a:rPr lang="es-ES" sz="2400" dirty="0"/>
              <a:t> </a:t>
            </a:r>
            <a:br>
              <a:rPr lang="es-ES" sz="2400" dirty="0"/>
            </a:br>
            <a:r>
              <a:rPr lang="es-ES" sz="2400" b="1" dirty="0"/>
              <a:t>Ejemplo</a:t>
            </a:r>
            <a:r>
              <a:rPr lang="es-ES" sz="2400" dirty="0"/>
              <a:t>: Si el cociente intelectual permite registrar efectivamente la inteligencia. Si un termómetro mide realmente la temperatura. </a:t>
            </a:r>
            <a:endParaRPr lang="en-US" sz="2400" dirty="0"/>
          </a:p>
        </p:txBody>
      </p:sp>
      <p:pic>
        <p:nvPicPr>
          <p:cNvPr id="16386" name="Picture 2" descr="La validez de un Test - Teoría y fiabilidad">
            <a:extLst>
              <a:ext uri="{FF2B5EF4-FFF2-40B4-BE49-F238E27FC236}">
                <a16:creationId xmlns:a16="http://schemas.microsoft.com/office/drawing/2014/main" id="{E90CC16D-5FB1-4E1C-A82E-BDD732E36E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15197" y="1535651"/>
            <a:ext cx="2131881" cy="1893349"/>
          </a:xfrm>
          <a:prstGeom prst="rect">
            <a:avLst/>
          </a:prstGeom>
          <a:noFill/>
          <a:extLst>
            <a:ext uri="{909E8E84-426E-40DD-AFC4-6F175D3DCCD1}">
              <a14:hiddenFill xmlns:a14="http://schemas.microsoft.com/office/drawing/2010/main">
                <a:solidFill>
                  <a:srgbClr val="FFFFFF"/>
                </a:solidFill>
              </a14:hiddenFill>
            </a:ext>
          </a:extLst>
        </p:spPr>
      </p:pic>
      <p:pic>
        <p:nvPicPr>
          <p:cNvPr id="16388" name="Picture 4" descr="VALIDEZ INTERNA - portafolioemanuelmeb">
            <a:extLst>
              <a:ext uri="{FF2B5EF4-FFF2-40B4-BE49-F238E27FC236}">
                <a16:creationId xmlns:a16="http://schemas.microsoft.com/office/drawing/2014/main" id="{361B374C-E4DA-454A-8CFA-FDCB4B9191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76249" y="4350521"/>
            <a:ext cx="2009775" cy="1619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2916686"/>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09402A9-CD7B-4B00-AA33-A29B16E6CA20}"/>
              </a:ext>
            </a:extLst>
          </p:cNvPr>
          <p:cNvSpPr>
            <a:spLocks noGrp="1"/>
          </p:cNvSpPr>
          <p:nvPr>
            <p:ph type="title"/>
          </p:nvPr>
        </p:nvSpPr>
        <p:spPr>
          <a:xfrm>
            <a:off x="838200" y="86801"/>
            <a:ext cx="10515600" cy="951884"/>
          </a:xfrm>
        </p:spPr>
        <p:txBody>
          <a:bodyPr/>
          <a:lstStyle/>
          <a:p>
            <a:pPr algn="ctr"/>
            <a:r>
              <a:rPr lang="es-CR" dirty="0"/>
              <a:t>Preámbulo </a:t>
            </a:r>
            <a:endParaRPr lang="en-US" dirty="0"/>
          </a:p>
        </p:txBody>
      </p:sp>
      <p:sp>
        <p:nvSpPr>
          <p:cNvPr id="3" name="Marcador de contenido 2">
            <a:extLst>
              <a:ext uri="{FF2B5EF4-FFF2-40B4-BE49-F238E27FC236}">
                <a16:creationId xmlns:a16="http://schemas.microsoft.com/office/drawing/2014/main" id="{381E0CC8-2AD8-492D-A154-4BF6062AC25D}"/>
              </a:ext>
            </a:extLst>
          </p:cNvPr>
          <p:cNvSpPr>
            <a:spLocks noGrp="1"/>
          </p:cNvSpPr>
          <p:nvPr>
            <p:ph idx="1"/>
          </p:nvPr>
        </p:nvSpPr>
        <p:spPr>
          <a:xfrm>
            <a:off x="199007" y="1253331"/>
            <a:ext cx="8385699" cy="5517868"/>
          </a:xfrm>
        </p:spPr>
        <p:txBody>
          <a:bodyPr>
            <a:normAutofit lnSpcReduction="10000"/>
          </a:bodyPr>
          <a:lstStyle/>
          <a:p>
            <a:pPr algn="just"/>
            <a:r>
              <a:rPr lang="es-CR" sz="2400" dirty="0"/>
              <a:t>Es muy posible que usted deba realizar diversas pruebas para corroborar ya sea la calidad de tratamiento, el sentir de los pacientes luego de una operación, la efectividad de la o las terapias, entre otro montón de casos que recurran a la expresión de las personas a través de una prueba o </a:t>
            </a:r>
            <a:r>
              <a:rPr lang="es-CR" sz="2400" i="1" dirty="0"/>
              <a:t>test</a:t>
            </a:r>
            <a:r>
              <a:rPr lang="es-CR" sz="2400" dirty="0"/>
              <a:t>.</a:t>
            </a:r>
          </a:p>
          <a:p>
            <a:pPr algn="just"/>
            <a:endParaRPr lang="es-CR" sz="2400" dirty="0"/>
          </a:p>
          <a:p>
            <a:pPr algn="just"/>
            <a:r>
              <a:rPr lang="es-CR" sz="2400" dirty="0"/>
              <a:t>Luego de su travesía por el análisis de la información, recuerda que existen estadísticas descriptivas, probabilidades, inferencia, métodos cualitativos, entre otros… pero nada que efectivamente haya aportado para analizar la integralidad de una prueba o test que posee preguntas relacionados a un tema.</a:t>
            </a:r>
          </a:p>
          <a:p>
            <a:pPr algn="just"/>
            <a:endParaRPr lang="es-CR" sz="2400" dirty="0"/>
          </a:p>
          <a:p>
            <a:pPr algn="just"/>
            <a:r>
              <a:rPr lang="en-US" sz="2400" i="1" dirty="0"/>
              <a:t>¿Como </a:t>
            </a:r>
            <a:r>
              <a:rPr lang="en-US" sz="2400" i="1" dirty="0" err="1"/>
              <a:t>podría</a:t>
            </a:r>
            <a:r>
              <a:rPr lang="en-US" sz="2400" i="1" dirty="0"/>
              <a:t> </a:t>
            </a:r>
            <a:r>
              <a:rPr lang="en-US" sz="2400" i="1" dirty="0" err="1"/>
              <a:t>hacer</a:t>
            </a:r>
            <a:r>
              <a:rPr lang="en-US" sz="2400" i="1" dirty="0"/>
              <a:t> para </a:t>
            </a:r>
            <a:r>
              <a:rPr lang="en-US" sz="2400" i="1" dirty="0" err="1"/>
              <a:t>analizar</a:t>
            </a:r>
            <a:r>
              <a:rPr lang="en-US" sz="2400" i="1" dirty="0"/>
              <a:t>, de forma </a:t>
            </a:r>
            <a:r>
              <a:rPr lang="en-US" sz="2400" b="1" i="1" dirty="0" err="1"/>
              <a:t>conjunta</a:t>
            </a:r>
            <a:r>
              <a:rPr lang="en-US" sz="2400" i="1" dirty="0"/>
              <a:t>, la </a:t>
            </a:r>
            <a:r>
              <a:rPr lang="en-US" sz="2400" i="1" dirty="0" err="1"/>
              <a:t>fiabilidad</a:t>
            </a:r>
            <a:r>
              <a:rPr lang="en-US" sz="2400" i="1" dirty="0"/>
              <a:t> y / o </a:t>
            </a:r>
            <a:r>
              <a:rPr lang="en-US" sz="2400" i="1" dirty="0" err="1"/>
              <a:t>confiabilidad</a:t>
            </a:r>
            <a:r>
              <a:rPr lang="en-US" sz="2400" i="1" dirty="0"/>
              <a:t> de una </a:t>
            </a:r>
            <a:r>
              <a:rPr lang="en-US" sz="2400" i="1" dirty="0" err="1"/>
              <a:t>prueba</a:t>
            </a:r>
            <a:r>
              <a:rPr lang="en-US" sz="2400" i="1" dirty="0"/>
              <a:t>?</a:t>
            </a:r>
            <a:r>
              <a:rPr lang="en-US" sz="2400" dirty="0"/>
              <a:t>... </a:t>
            </a:r>
            <a:r>
              <a:rPr lang="en-US" sz="2400" dirty="0" err="1"/>
              <a:t>Nótese</a:t>
            </a:r>
            <a:r>
              <a:rPr lang="en-US" sz="2400" dirty="0"/>
              <a:t> que </a:t>
            </a:r>
            <a:r>
              <a:rPr lang="en-US" sz="2400" dirty="0" err="1"/>
              <a:t>utilizamos</a:t>
            </a:r>
            <a:r>
              <a:rPr lang="en-US" sz="2400" dirty="0"/>
              <a:t> la palabra “</a:t>
            </a:r>
            <a:r>
              <a:rPr lang="en-US" sz="2400" dirty="0" err="1"/>
              <a:t>conjunta</a:t>
            </a:r>
            <a:r>
              <a:rPr lang="en-US" sz="2400" dirty="0"/>
              <a:t>”…</a:t>
            </a:r>
          </a:p>
        </p:txBody>
      </p:sp>
      <p:pic>
        <p:nvPicPr>
          <p:cNvPr id="7170" name="Picture 2" descr="Conference, introduction, presentation, seminar, show, speaker ...">
            <a:extLst>
              <a:ext uri="{FF2B5EF4-FFF2-40B4-BE49-F238E27FC236}">
                <a16:creationId xmlns:a16="http://schemas.microsoft.com/office/drawing/2014/main" id="{D4BBA2E1-C3B3-4649-A4F0-692FA030EE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18102" y="834501"/>
            <a:ext cx="2421136" cy="2421136"/>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Font Mall Introduction - Introduction Png Icon White, Transparent ...">
            <a:extLst>
              <a:ext uri="{FF2B5EF4-FFF2-40B4-BE49-F238E27FC236}">
                <a16:creationId xmlns:a16="http://schemas.microsoft.com/office/drawing/2014/main" id="{574A1ABD-B6F5-4AD9-B9E8-13C1BDD03C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12818" y="3897297"/>
            <a:ext cx="2031704" cy="21262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8765067"/>
      </p:ext>
    </p:extLst>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ACF4514-CD55-42F9-8537-11AD86A37AC6}"/>
              </a:ext>
            </a:extLst>
          </p:cNvPr>
          <p:cNvSpPr>
            <a:spLocks noGrp="1"/>
          </p:cNvSpPr>
          <p:nvPr>
            <p:ph type="title"/>
          </p:nvPr>
        </p:nvSpPr>
        <p:spPr>
          <a:xfrm>
            <a:off x="119108" y="55728"/>
            <a:ext cx="11972277" cy="778773"/>
          </a:xfrm>
        </p:spPr>
        <p:txBody>
          <a:bodyPr/>
          <a:lstStyle/>
          <a:p>
            <a:pPr algn="ctr"/>
            <a:r>
              <a:rPr lang="es-CR" dirty="0"/>
              <a:t>Fiabilidad y validez </a:t>
            </a:r>
            <a:endParaRPr lang="en-US" dirty="0"/>
          </a:p>
        </p:txBody>
      </p:sp>
      <p:sp>
        <p:nvSpPr>
          <p:cNvPr id="3" name="Marcador de contenido 2">
            <a:extLst>
              <a:ext uri="{FF2B5EF4-FFF2-40B4-BE49-F238E27FC236}">
                <a16:creationId xmlns:a16="http://schemas.microsoft.com/office/drawing/2014/main" id="{FB2A983E-1D33-4102-ABFA-6A02DB63FAE0}"/>
              </a:ext>
            </a:extLst>
          </p:cNvPr>
          <p:cNvSpPr>
            <a:spLocks noGrp="1"/>
          </p:cNvSpPr>
          <p:nvPr>
            <p:ph idx="1"/>
          </p:nvPr>
        </p:nvSpPr>
        <p:spPr>
          <a:xfrm>
            <a:off x="119107" y="1065320"/>
            <a:ext cx="11839113" cy="5648172"/>
          </a:xfrm>
        </p:spPr>
        <p:txBody>
          <a:bodyPr>
            <a:normAutofit/>
          </a:bodyPr>
          <a:lstStyle/>
          <a:p>
            <a:r>
              <a:rPr lang="es-CR" sz="2400" dirty="0"/>
              <a:t>Una ejemplificación de la validez: </a:t>
            </a:r>
            <a:endParaRPr lang="en-US" sz="2400" dirty="0"/>
          </a:p>
        </p:txBody>
      </p:sp>
      <p:pic>
        <p:nvPicPr>
          <p:cNvPr id="5" name="Imagen 4">
            <a:extLst>
              <a:ext uri="{FF2B5EF4-FFF2-40B4-BE49-F238E27FC236}">
                <a16:creationId xmlns:a16="http://schemas.microsoft.com/office/drawing/2014/main" id="{C2BF0B95-CC1C-4555-B431-A5CCE6D309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15818" y="1906710"/>
            <a:ext cx="6160364" cy="4635674"/>
          </a:xfrm>
          <a:prstGeom prst="rect">
            <a:avLst/>
          </a:prstGeom>
        </p:spPr>
      </p:pic>
    </p:spTree>
    <p:extLst>
      <p:ext uri="{BB962C8B-B14F-4D97-AF65-F5344CB8AC3E}">
        <p14:creationId xmlns:p14="http://schemas.microsoft.com/office/powerpoint/2010/main" val="2115476112"/>
      </p:ext>
    </p:extLst>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01869A9C-A080-4C4E-80F6-3504FD671D44}"/>
              </a:ext>
            </a:extLst>
          </p:cNvPr>
          <p:cNvSpPr>
            <a:spLocks noGrp="1"/>
          </p:cNvSpPr>
          <p:nvPr>
            <p:ph idx="1"/>
          </p:nvPr>
        </p:nvSpPr>
        <p:spPr>
          <a:xfrm>
            <a:off x="119108" y="1044390"/>
            <a:ext cx="11901257" cy="5667128"/>
          </a:xfrm>
        </p:spPr>
        <p:txBody>
          <a:bodyPr>
            <a:normAutofit/>
          </a:bodyPr>
          <a:lstStyle/>
          <a:p>
            <a:pPr marL="0" indent="0" algn="just">
              <a:buNone/>
            </a:pPr>
            <a:r>
              <a:rPr lang="en-US" sz="2400" dirty="0" err="1"/>
              <a:t>Aunque</a:t>
            </a:r>
            <a:r>
              <a:rPr lang="en-US" sz="2400" dirty="0"/>
              <a:t> </a:t>
            </a:r>
            <a:r>
              <a:rPr lang="en-US" sz="2400" dirty="0" err="1"/>
              <a:t>estas</a:t>
            </a:r>
            <a:r>
              <a:rPr lang="en-US" sz="2400" dirty="0"/>
              <a:t> dos </a:t>
            </a:r>
            <a:r>
              <a:rPr lang="en-US" sz="2400" dirty="0" err="1"/>
              <a:t>propiedades</a:t>
            </a:r>
            <a:r>
              <a:rPr lang="en-US" sz="2400" dirty="0"/>
              <a:t> </a:t>
            </a:r>
            <a:r>
              <a:rPr lang="en-US" sz="2400" dirty="0" err="1"/>
              <a:t>psicométricas</a:t>
            </a:r>
            <a:r>
              <a:rPr lang="en-US" sz="2400" dirty="0"/>
              <a:t> </a:t>
            </a:r>
            <a:r>
              <a:rPr lang="en-US" sz="2400" dirty="0" err="1"/>
              <a:t>están</a:t>
            </a:r>
            <a:r>
              <a:rPr lang="en-US" sz="2400" dirty="0"/>
              <a:t> </a:t>
            </a:r>
            <a:r>
              <a:rPr lang="en-US" sz="2400" dirty="0" err="1"/>
              <a:t>íntimamente</a:t>
            </a:r>
            <a:r>
              <a:rPr lang="en-US" sz="2400" dirty="0"/>
              <a:t> </a:t>
            </a:r>
            <a:r>
              <a:rPr lang="es-ES" sz="2400" dirty="0"/>
              <a:t>relacionadas, lo cierto es que hacen </a:t>
            </a:r>
            <a:r>
              <a:rPr lang="en-US" sz="2400" dirty="0" err="1"/>
              <a:t>referencia</a:t>
            </a:r>
            <a:r>
              <a:rPr lang="en-US" sz="2400" dirty="0"/>
              <a:t> a </a:t>
            </a:r>
            <a:r>
              <a:rPr lang="en-US" sz="2400" dirty="0" err="1"/>
              <a:t>aspectos</a:t>
            </a:r>
            <a:r>
              <a:rPr lang="en-US" sz="2400" dirty="0"/>
              <a:t> </a:t>
            </a:r>
            <a:r>
              <a:rPr lang="en-US" sz="2400" dirty="0" err="1"/>
              <a:t>claramente</a:t>
            </a:r>
            <a:r>
              <a:rPr lang="en-US" sz="2400" dirty="0"/>
              <a:t> </a:t>
            </a:r>
            <a:r>
              <a:rPr lang="en-US" sz="2400" dirty="0" err="1"/>
              <a:t>diferenciados</a:t>
            </a:r>
            <a:r>
              <a:rPr lang="en-US" sz="2400" dirty="0"/>
              <a:t>. </a:t>
            </a:r>
            <a:r>
              <a:rPr lang="en-US" sz="2400" dirty="0" err="1"/>
              <a:t>Estas</a:t>
            </a:r>
            <a:r>
              <a:rPr lang="en-US" sz="2400" dirty="0"/>
              <a:t> </a:t>
            </a:r>
            <a:r>
              <a:rPr lang="en-US" sz="2400" dirty="0" err="1"/>
              <a:t>diferencias</a:t>
            </a:r>
            <a:r>
              <a:rPr lang="en-US" sz="2400" dirty="0"/>
              <a:t> se </a:t>
            </a:r>
            <a:r>
              <a:rPr lang="en-US" sz="2400" dirty="0" err="1"/>
              <a:t>encuentran</a:t>
            </a:r>
            <a:r>
              <a:rPr lang="en-US" sz="2400" dirty="0"/>
              <a:t> </a:t>
            </a:r>
            <a:r>
              <a:rPr lang="en-US" sz="2400" dirty="0" err="1"/>
              <a:t>en</a:t>
            </a:r>
            <a:r>
              <a:rPr lang="en-US" sz="2400" dirty="0"/>
              <a:t>:</a:t>
            </a:r>
          </a:p>
          <a:p>
            <a:pPr algn="just"/>
            <a:endParaRPr lang="en-US" sz="2400" dirty="0"/>
          </a:p>
          <a:p>
            <a:pPr marL="514350" indent="-514350" algn="just">
              <a:buFont typeface="+mj-lt"/>
              <a:buAutoNum type="arabicPeriod"/>
            </a:pPr>
            <a:r>
              <a:rPr lang="en-US" sz="2400" dirty="0" err="1"/>
              <a:t>Objetivo</a:t>
            </a:r>
            <a:r>
              <a:rPr lang="en-US" sz="2400" dirty="0"/>
              <a:t> de </a:t>
            </a:r>
            <a:r>
              <a:rPr lang="en-US" sz="2400" dirty="0" err="1"/>
              <a:t>análisis</a:t>
            </a:r>
            <a:r>
              <a:rPr lang="en-US" sz="2400" dirty="0"/>
              <a:t>:  </a:t>
            </a:r>
            <a:r>
              <a:rPr lang="es-ES" sz="2400" dirty="0"/>
              <a:t>La fiabilidad es una característica del instrumento, en el sentido de que mide las propiedades de los ítems que lo componen. Por contra, la validez no se refiere exactamente al instrumento sino a las generalizaciones que se hacen a partir de los resultados obtenidos a </a:t>
            </a:r>
            <a:r>
              <a:rPr lang="en-US" sz="2400" dirty="0" err="1"/>
              <a:t>través</a:t>
            </a:r>
            <a:r>
              <a:rPr lang="en-US" sz="2400" dirty="0"/>
              <a:t> de </a:t>
            </a:r>
            <a:r>
              <a:rPr lang="en-US" sz="2400" dirty="0" err="1"/>
              <a:t>éste</a:t>
            </a:r>
            <a:r>
              <a:rPr lang="en-US" sz="2400" dirty="0"/>
              <a:t>.</a:t>
            </a:r>
          </a:p>
          <a:p>
            <a:pPr marL="514350" indent="-514350" algn="just">
              <a:buFont typeface="+mj-lt"/>
              <a:buAutoNum type="arabicPeriod"/>
            </a:pPr>
            <a:endParaRPr lang="en-US" sz="2400" dirty="0"/>
          </a:p>
          <a:p>
            <a:pPr marL="514350" indent="-514350" algn="just">
              <a:buFont typeface="+mj-lt"/>
              <a:buAutoNum type="arabicPeriod"/>
            </a:pPr>
            <a:r>
              <a:rPr lang="en-US" sz="2400" dirty="0" err="1"/>
              <a:t>Información</a:t>
            </a:r>
            <a:r>
              <a:rPr lang="en-US" sz="2400" dirty="0"/>
              <a:t> </a:t>
            </a:r>
            <a:r>
              <a:rPr lang="en-US" sz="2400" dirty="0" err="1"/>
              <a:t>brindada</a:t>
            </a:r>
            <a:r>
              <a:rPr lang="en-US" sz="2400" dirty="0"/>
              <a:t>: la </a:t>
            </a:r>
            <a:r>
              <a:rPr lang="en-US" sz="2400" dirty="0" err="1"/>
              <a:t>validez</a:t>
            </a:r>
            <a:r>
              <a:rPr lang="en-US" sz="2400" dirty="0"/>
              <a:t> </a:t>
            </a:r>
            <a:r>
              <a:rPr lang="en-US" sz="2400" dirty="0" err="1"/>
              <a:t>indica</a:t>
            </a:r>
            <a:r>
              <a:rPr lang="en-US" sz="2400" dirty="0"/>
              <a:t> que </a:t>
            </a:r>
            <a:r>
              <a:rPr lang="en-US" sz="2400" dirty="0" err="1"/>
              <a:t>queremos</a:t>
            </a:r>
            <a:r>
              <a:rPr lang="en-US" sz="2400" dirty="0"/>
              <a:t> </a:t>
            </a:r>
            <a:r>
              <a:rPr lang="en-US" sz="2400" dirty="0" err="1"/>
              <a:t>medir</a:t>
            </a:r>
            <a:r>
              <a:rPr lang="en-US" sz="2400" dirty="0"/>
              <a:t>, </a:t>
            </a:r>
            <a:r>
              <a:rPr lang="en-US" sz="2400" dirty="0" err="1"/>
              <a:t>mientas</a:t>
            </a:r>
            <a:r>
              <a:rPr lang="en-US" sz="2400" dirty="0"/>
              <a:t> que la </a:t>
            </a:r>
            <a:r>
              <a:rPr lang="en-US" sz="2400" dirty="0" err="1"/>
              <a:t>fiabilidad</a:t>
            </a:r>
            <a:r>
              <a:rPr lang="en-US" sz="2400" dirty="0"/>
              <a:t> </a:t>
            </a:r>
            <a:r>
              <a:rPr lang="en-US" sz="2400" dirty="0" err="1"/>
              <a:t>si</a:t>
            </a:r>
            <a:r>
              <a:rPr lang="en-US" sz="2400" dirty="0"/>
              <a:t> lo </a:t>
            </a:r>
            <a:r>
              <a:rPr lang="en-US" sz="2400" dirty="0" err="1"/>
              <a:t>estas</a:t>
            </a:r>
            <a:r>
              <a:rPr lang="en-US" sz="2400" dirty="0"/>
              <a:t> hacienda </a:t>
            </a:r>
            <a:r>
              <a:rPr lang="en-US" sz="2400" dirty="0" err="1"/>
              <a:t>correctamente</a:t>
            </a:r>
            <a:endParaRPr lang="en-US" sz="2400" dirty="0"/>
          </a:p>
          <a:p>
            <a:pPr marL="514350" indent="-514350" algn="just">
              <a:buFont typeface="+mj-lt"/>
              <a:buAutoNum type="arabicPeriod"/>
            </a:pPr>
            <a:endParaRPr lang="en-US" sz="2400" dirty="0"/>
          </a:p>
          <a:p>
            <a:pPr marL="514350" indent="-514350" algn="just">
              <a:buFont typeface="+mj-lt"/>
              <a:buAutoNum type="arabicPeriod"/>
            </a:pPr>
            <a:r>
              <a:rPr lang="en-US" sz="2400" dirty="0"/>
              <a:t>Forma de </a:t>
            </a:r>
            <a:r>
              <a:rPr lang="en-US" sz="2400" dirty="0" err="1"/>
              <a:t>calcular</a:t>
            </a:r>
            <a:r>
              <a:rPr lang="en-US" sz="2400" dirty="0"/>
              <a:t>: ambas </a:t>
            </a:r>
            <a:r>
              <a:rPr lang="en-US" sz="2400" dirty="0" err="1"/>
              <a:t>formas</a:t>
            </a:r>
            <a:r>
              <a:rPr lang="en-US" sz="2400" dirty="0"/>
              <a:t> </a:t>
            </a:r>
            <a:r>
              <a:rPr lang="en-US" sz="2400" dirty="0" err="1"/>
              <a:t>poseen</a:t>
            </a:r>
            <a:r>
              <a:rPr lang="en-US" sz="2400" dirty="0"/>
              <a:t> </a:t>
            </a:r>
            <a:r>
              <a:rPr lang="en-US" sz="2400" dirty="0" err="1"/>
              <a:t>fórmulas</a:t>
            </a:r>
            <a:r>
              <a:rPr lang="en-US" sz="2400" dirty="0"/>
              <a:t> </a:t>
            </a:r>
            <a:r>
              <a:rPr lang="en-US" sz="2400" dirty="0" err="1"/>
              <a:t>complemente</a:t>
            </a:r>
            <a:r>
              <a:rPr lang="en-US" sz="2400" dirty="0"/>
              <a:t> </a:t>
            </a:r>
            <a:r>
              <a:rPr lang="en-US" sz="2400" dirty="0" err="1"/>
              <a:t>distintas</a:t>
            </a:r>
            <a:r>
              <a:rPr lang="en-US" sz="2400" dirty="0"/>
              <a:t>.</a:t>
            </a:r>
            <a:endParaRPr lang="en-US" dirty="0"/>
          </a:p>
        </p:txBody>
      </p:sp>
      <p:sp>
        <p:nvSpPr>
          <p:cNvPr id="4" name="Título 1">
            <a:extLst>
              <a:ext uri="{FF2B5EF4-FFF2-40B4-BE49-F238E27FC236}">
                <a16:creationId xmlns:a16="http://schemas.microsoft.com/office/drawing/2014/main" id="{4A420271-2B2E-4CD0-919E-348C79026DA0}"/>
              </a:ext>
            </a:extLst>
          </p:cNvPr>
          <p:cNvSpPr>
            <a:spLocks noGrp="1"/>
          </p:cNvSpPr>
          <p:nvPr>
            <p:ph type="title"/>
          </p:nvPr>
        </p:nvSpPr>
        <p:spPr>
          <a:xfrm>
            <a:off x="119108" y="55728"/>
            <a:ext cx="11972277" cy="778773"/>
          </a:xfrm>
        </p:spPr>
        <p:txBody>
          <a:bodyPr/>
          <a:lstStyle/>
          <a:p>
            <a:pPr algn="ctr"/>
            <a:r>
              <a:rPr lang="es-CR" dirty="0"/>
              <a:t>Fiabilidad y validez </a:t>
            </a:r>
            <a:endParaRPr lang="en-US" dirty="0"/>
          </a:p>
        </p:txBody>
      </p:sp>
    </p:spTree>
    <p:extLst>
      <p:ext uri="{BB962C8B-B14F-4D97-AF65-F5344CB8AC3E}">
        <p14:creationId xmlns:p14="http://schemas.microsoft.com/office/powerpoint/2010/main" val="4069484332"/>
      </p:ext>
    </p:extLst>
  </p:cSld>
  <p:clrMapOvr>
    <a:masterClrMapping/>
  </p:clrMapOvr>
  <p:transition spd="slow">
    <p:wip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2DEFCD91-1C51-41F4-B8AF-3C9167EC163A}"/>
              </a:ext>
            </a:extLst>
          </p:cNvPr>
          <p:cNvSpPr>
            <a:spLocks noGrp="1"/>
          </p:cNvSpPr>
          <p:nvPr>
            <p:ph idx="1"/>
          </p:nvPr>
        </p:nvSpPr>
        <p:spPr>
          <a:xfrm>
            <a:off x="56224" y="834501"/>
            <a:ext cx="12091386" cy="4351338"/>
          </a:xfrm>
        </p:spPr>
        <p:txBody>
          <a:bodyPr>
            <a:normAutofit/>
          </a:bodyPr>
          <a:lstStyle/>
          <a:p>
            <a:pPr marL="0" indent="0">
              <a:buNone/>
            </a:pPr>
            <a:r>
              <a:rPr lang="es-CR" sz="2400" dirty="0"/>
              <a:t>No nos centraremos de probar la validez, dado que muchas veces se da por hecho que trabajan con pruebas que miden cierto constructo, además de que es bastante más laborioso. En este capítulo nos enfocaremos a probar únicamente la fiabilidad, y únicamente la fiabilidad denominada de consistencia interna.  </a:t>
            </a:r>
            <a:endParaRPr lang="en-US" sz="2400" dirty="0"/>
          </a:p>
        </p:txBody>
      </p:sp>
      <p:sp>
        <p:nvSpPr>
          <p:cNvPr id="4" name="Título 1">
            <a:extLst>
              <a:ext uri="{FF2B5EF4-FFF2-40B4-BE49-F238E27FC236}">
                <a16:creationId xmlns:a16="http://schemas.microsoft.com/office/drawing/2014/main" id="{294C48DB-E000-4296-8CA7-2B40CF150974}"/>
              </a:ext>
            </a:extLst>
          </p:cNvPr>
          <p:cNvSpPr>
            <a:spLocks noGrp="1"/>
          </p:cNvSpPr>
          <p:nvPr>
            <p:ph type="title"/>
          </p:nvPr>
        </p:nvSpPr>
        <p:spPr>
          <a:xfrm>
            <a:off x="119108" y="55728"/>
            <a:ext cx="11972277" cy="778773"/>
          </a:xfrm>
        </p:spPr>
        <p:txBody>
          <a:bodyPr/>
          <a:lstStyle/>
          <a:p>
            <a:pPr algn="ctr"/>
            <a:r>
              <a:rPr lang="es-CR" dirty="0"/>
              <a:t>Fiabilidad y validez </a:t>
            </a:r>
            <a:endParaRPr lang="en-US" dirty="0"/>
          </a:p>
        </p:txBody>
      </p:sp>
      <p:pic>
        <p:nvPicPr>
          <p:cNvPr id="5" name="Imagen 4">
            <a:extLst>
              <a:ext uri="{FF2B5EF4-FFF2-40B4-BE49-F238E27FC236}">
                <a16:creationId xmlns:a16="http://schemas.microsoft.com/office/drawing/2014/main" id="{DCA157B4-C0E7-4E5E-B0D7-81788DEA0541}"/>
              </a:ext>
            </a:extLst>
          </p:cNvPr>
          <p:cNvPicPr>
            <a:picLocks noChangeAspect="1"/>
          </p:cNvPicPr>
          <p:nvPr/>
        </p:nvPicPr>
        <p:blipFill>
          <a:blip r:embed="rId2"/>
          <a:stretch>
            <a:fillRect/>
          </a:stretch>
        </p:blipFill>
        <p:spPr>
          <a:xfrm>
            <a:off x="2689931" y="2258364"/>
            <a:ext cx="6063449" cy="4501651"/>
          </a:xfrm>
          <a:prstGeom prst="rect">
            <a:avLst/>
          </a:prstGeom>
        </p:spPr>
      </p:pic>
      <p:sp>
        <p:nvSpPr>
          <p:cNvPr id="6" name="Flecha: hacia la izquierda 5">
            <a:extLst>
              <a:ext uri="{FF2B5EF4-FFF2-40B4-BE49-F238E27FC236}">
                <a16:creationId xmlns:a16="http://schemas.microsoft.com/office/drawing/2014/main" id="{AB0B9E67-D492-41AB-B58C-2D86FDC6F442}"/>
              </a:ext>
            </a:extLst>
          </p:cNvPr>
          <p:cNvSpPr/>
          <p:nvPr/>
        </p:nvSpPr>
        <p:spPr>
          <a:xfrm>
            <a:off x="8877670" y="6232125"/>
            <a:ext cx="1393794" cy="403603"/>
          </a:xfrm>
          <a:prstGeom prst="leftArrow">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31422001"/>
      </p:ext>
    </p:extLst>
  </p:cSld>
  <p:clrMapOvr>
    <a:masterClrMapping/>
  </p:clrMapOvr>
  <p:transition spd="slow">
    <p:wip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38199" y="156120"/>
            <a:ext cx="10515600" cy="810532"/>
          </a:xfrm>
        </p:spPr>
        <p:txBody>
          <a:bodyPr/>
          <a:lstStyle/>
          <a:p>
            <a:pPr algn="ctr"/>
            <a:r>
              <a:rPr lang="es-CR" dirty="0"/>
              <a:t>Índice</a:t>
            </a:r>
            <a:endParaRPr lang="es-ES" dirty="0"/>
          </a:p>
        </p:txBody>
      </p:sp>
      <p:sp>
        <p:nvSpPr>
          <p:cNvPr id="4" name="Elipse 3"/>
          <p:cNvSpPr/>
          <p:nvPr/>
        </p:nvSpPr>
        <p:spPr>
          <a:xfrm>
            <a:off x="838200" y="1541418"/>
            <a:ext cx="1166949" cy="99277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1</a:t>
            </a:r>
            <a:endParaRPr lang="es-ES" dirty="0"/>
          </a:p>
        </p:txBody>
      </p:sp>
      <p:sp>
        <p:nvSpPr>
          <p:cNvPr id="5" name="Elipse 4"/>
          <p:cNvSpPr/>
          <p:nvPr/>
        </p:nvSpPr>
        <p:spPr>
          <a:xfrm>
            <a:off x="838199" y="3383281"/>
            <a:ext cx="1166949" cy="99277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2</a:t>
            </a:r>
            <a:endParaRPr lang="es-ES" dirty="0"/>
          </a:p>
        </p:txBody>
      </p:sp>
      <p:sp>
        <p:nvSpPr>
          <p:cNvPr id="6" name="Elipse 5"/>
          <p:cNvSpPr/>
          <p:nvPr/>
        </p:nvSpPr>
        <p:spPr>
          <a:xfrm>
            <a:off x="838199" y="5225144"/>
            <a:ext cx="1166949" cy="99277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3</a:t>
            </a:r>
            <a:endParaRPr lang="es-ES" dirty="0"/>
          </a:p>
        </p:txBody>
      </p:sp>
      <p:sp>
        <p:nvSpPr>
          <p:cNvPr id="7" name="Rectángulo redondeado 6"/>
          <p:cNvSpPr/>
          <p:nvPr/>
        </p:nvSpPr>
        <p:spPr>
          <a:xfrm>
            <a:off x="3021874" y="1577340"/>
            <a:ext cx="2159726" cy="92093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Introducción</a:t>
            </a:r>
          </a:p>
        </p:txBody>
      </p:sp>
      <p:sp>
        <p:nvSpPr>
          <p:cNvPr id="8" name="Rectángulo redondeado 7"/>
          <p:cNvSpPr/>
          <p:nvPr/>
        </p:nvSpPr>
        <p:spPr>
          <a:xfrm>
            <a:off x="3021874" y="3419203"/>
            <a:ext cx="2159726" cy="92093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¿Cómo analizar preguntas a partir de una prueba ?</a:t>
            </a:r>
          </a:p>
        </p:txBody>
      </p:sp>
      <p:sp>
        <p:nvSpPr>
          <p:cNvPr id="9" name="Rectángulo redondeado 8"/>
          <p:cNvSpPr/>
          <p:nvPr/>
        </p:nvSpPr>
        <p:spPr>
          <a:xfrm>
            <a:off x="3021874" y="5261066"/>
            <a:ext cx="2159726" cy="92093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Fiabilidad y validez</a:t>
            </a:r>
          </a:p>
        </p:txBody>
      </p:sp>
      <p:sp>
        <p:nvSpPr>
          <p:cNvPr id="12" name="Elipse 11"/>
          <p:cNvSpPr/>
          <p:nvPr/>
        </p:nvSpPr>
        <p:spPr>
          <a:xfrm>
            <a:off x="6709012" y="1541418"/>
            <a:ext cx="1166949" cy="99277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4</a:t>
            </a:r>
            <a:endParaRPr lang="es-ES" dirty="0"/>
          </a:p>
        </p:txBody>
      </p:sp>
      <p:sp>
        <p:nvSpPr>
          <p:cNvPr id="13" name="Rectángulo redondeado 12"/>
          <p:cNvSpPr/>
          <p:nvPr/>
        </p:nvSpPr>
        <p:spPr>
          <a:xfrm>
            <a:off x="8892686" y="1577340"/>
            <a:ext cx="2159726" cy="92093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Teoría clásica de las pruebas (TCT)</a:t>
            </a:r>
          </a:p>
        </p:txBody>
      </p:sp>
    </p:spTree>
    <p:extLst>
      <p:ext uri="{BB962C8B-B14F-4D97-AF65-F5344CB8AC3E}">
        <p14:creationId xmlns:p14="http://schemas.microsoft.com/office/powerpoint/2010/main" val="63862517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CCF61C4-305E-4D91-BFF6-64F4C252A40B}"/>
              </a:ext>
            </a:extLst>
          </p:cNvPr>
          <p:cNvSpPr>
            <a:spLocks noGrp="1"/>
          </p:cNvSpPr>
          <p:nvPr>
            <p:ph type="title"/>
          </p:nvPr>
        </p:nvSpPr>
        <p:spPr>
          <a:xfrm>
            <a:off x="88778" y="98795"/>
            <a:ext cx="12002608" cy="937349"/>
          </a:xfrm>
        </p:spPr>
        <p:txBody>
          <a:bodyPr/>
          <a:lstStyle/>
          <a:p>
            <a:pPr algn="ctr"/>
            <a:r>
              <a:rPr lang="es-CR" dirty="0"/>
              <a:t>Teoría clásica de los test</a:t>
            </a:r>
            <a:endParaRPr lang="en-US" dirty="0"/>
          </a:p>
        </p:txBody>
      </p:sp>
      <p:sp>
        <p:nvSpPr>
          <p:cNvPr id="3" name="Marcador de contenido 2">
            <a:extLst>
              <a:ext uri="{FF2B5EF4-FFF2-40B4-BE49-F238E27FC236}">
                <a16:creationId xmlns:a16="http://schemas.microsoft.com/office/drawing/2014/main" id="{D25EE0E4-6097-4100-9D50-C9E051CC99F1}"/>
              </a:ext>
            </a:extLst>
          </p:cNvPr>
          <p:cNvSpPr>
            <a:spLocks noGrp="1"/>
          </p:cNvSpPr>
          <p:nvPr>
            <p:ph idx="1"/>
          </p:nvPr>
        </p:nvSpPr>
        <p:spPr>
          <a:xfrm>
            <a:off x="172375" y="1168677"/>
            <a:ext cx="9557551" cy="5590528"/>
          </a:xfrm>
        </p:spPr>
        <p:txBody>
          <a:bodyPr>
            <a:normAutofit/>
          </a:bodyPr>
          <a:lstStyle/>
          <a:p>
            <a:pPr algn="just"/>
            <a:r>
              <a:rPr lang="es-ES" sz="2400" dirty="0"/>
              <a:t>La </a:t>
            </a:r>
            <a:r>
              <a:rPr lang="es-ES" sz="2400" b="1" dirty="0"/>
              <a:t>teoría clásica de los pruebas o los test</a:t>
            </a:r>
            <a:r>
              <a:rPr lang="es-ES" sz="2400" dirty="0"/>
              <a:t> (TCT) es la teoría de los </a:t>
            </a:r>
            <a:r>
              <a:rPr lang="es-ES" sz="2400" dirty="0" err="1"/>
              <a:t>tests</a:t>
            </a:r>
            <a:r>
              <a:rPr lang="es-ES" sz="2400" dirty="0"/>
              <a:t> con la que empezó la psicometría. </a:t>
            </a:r>
          </a:p>
          <a:p>
            <a:pPr algn="just"/>
            <a:endParaRPr lang="es-ES" sz="2400" dirty="0"/>
          </a:p>
          <a:p>
            <a:pPr algn="just"/>
            <a:r>
              <a:rPr lang="es-ES" sz="2400" dirty="0"/>
              <a:t>El énfasis del modelo de la teoría clásica está puesto en lograr la exactitud de la medida, o en su defecto, la determinación precisa del error de medición.  Por eso se le denomina con frecuencia también «teoría del error de medición». </a:t>
            </a:r>
          </a:p>
          <a:p>
            <a:pPr algn="just"/>
            <a:endParaRPr lang="es-ES" sz="2400" dirty="0"/>
          </a:p>
          <a:p>
            <a:pPr algn="just"/>
            <a:r>
              <a:rPr lang="es-ES" sz="2400" dirty="0"/>
              <a:t>Esta teoría pretende explicar la manera en que a partir de un valor de test medido de una persona se puede concluir el </a:t>
            </a:r>
            <a:r>
              <a:rPr lang="es-ES" sz="2400" i="1" dirty="0"/>
              <a:t>valor verdadero</a:t>
            </a:r>
            <a:r>
              <a:rPr lang="es-ES" sz="2400" dirty="0"/>
              <a:t> de la manifestación de la característica o rasgo de personalidad que se quiere medir: esto es simplemente como explicamos el error o la variabilidad de las respuestas de las personas.</a:t>
            </a:r>
            <a:endParaRPr lang="en-US" sz="2400" dirty="0"/>
          </a:p>
        </p:txBody>
      </p:sp>
      <p:pic>
        <p:nvPicPr>
          <p:cNvPr id="19458" name="Picture 2" descr="Test Icon Stock Photo, Picture And Royalty Free Image. Image 35188258.">
            <a:extLst>
              <a:ext uri="{FF2B5EF4-FFF2-40B4-BE49-F238E27FC236}">
                <a16:creationId xmlns:a16="http://schemas.microsoft.com/office/drawing/2014/main" id="{E5569AF2-2187-46ED-A1B6-6F7D32191F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01796" y="1420427"/>
            <a:ext cx="1464816" cy="1464816"/>
          </a:xfrm>
          <a:prstGeom prst="rect">
            <a:avLst/>
          </a:prstGeom>
          <a:noFill/>
          <a:extLst>
            <a:ext uri="{909E8E84-426E-40DD-AFC4-6F175D3DCCD1}">
              <a14:hiddenFill xmlns:a14="http://schemas.microsoft.com/office/drawing/2010/main">
                <a:solidFill>
                  <a:srgbClr val="FFFFFF"/>
                </a:solidFill>
              </a14:hiddenFill>
            </a:ext>
          </a:extLst>
        </p:spPr>
      </p:pic>
      <p:pic>
        <p:nvPicPr>
          <p:cNvPr id="19460" name="Picture 4" descr="Test Icon Stock Photo, Picture And Royalty Free Image. Image 49784187.">
            <a:extLst>
              <a:ext uri="{FF2B5EF4-FFF2-40B4-BE49-F238E27FC236}">
                <a16:creationId xmlns:a16="http://schemas.microsoft.com/office/drawing/2014/main" id="{8AC36750-B421-4451-8E88-F7CEBB35E6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97862" y="4083728"/>
            <a:ext cx="2272683" cy="22726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1862905"/>
      </p:ext>
    </p:extLst>
  </p:cSld>
  <p:clrMapOvr>
    <a:masterClrMapping/>
  </p:clrMapOvr>
  <p:transition spd="slow">
    <p:wip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9DDAB969-7125-4733-B747-EA3A254E5AC8}"/>
              </a:ext>
            </a:extLst>
          </p:cNvPr>
          <p:cNvSpPr>
            <a:spLocks noGrp="1"/>
          </p:cNvSpPr>
          <p:nvPr>
            <p:ph idx="1"/>
          </p:nvPr>
        </p:nvSpPr>
        <p:spPr>
          <a:xfrm>
            <a:off x="181253" y="1186433"/>
            <a:ext cx="9823881" cy="5572772"/>
          </a:xfrm>
        </p:spPr>
        <p:txBody>
          <a:bodyPr>
            <a:normAutofit/>
          </a:bodyPr>
          <a:lstStyle/>
          <a:p>
            <a:pPr algn="just"/>
            <a:r>
              <a:rPr lang="es-ES" sz="2400" dirty="0"/>
              <a:t>La teoría de las pruebas explica cómo se puede evaluar la calidad de un test y también, en muchos casos, de cómo se puede depurar el instrumento para reducir el error al mínimo.</a:t>
            </a:r>
          </a:p>
          <a:p>
            <a:pPr algn="just"/>
            <a:endParaRPr lang="es-ES" sz="2400" dirty="0"/>
          </a:p>
          <a:p>
            <a:pPr algn="just"/>
            <a:r>
              <a:rPr lang="es-ES" sz="2400" dirty="0"/>
              <a:t>Este enfoque tiende a ser el más utilizado en el análisis y construcción de los test. Las respuestas dadas por una persona en un test son comparadas a través de métodos estadísticos o cualitativos con las respuestas de otros individuos que complementaron el mismo test. </a:t>
            </a:r>
          </a:p>
          <a:p>
            <a:pPr algn="just"/>
            <a:endParaRPr lang="es-ES" sz="2400" dirty="0"/>
          </a:p>
          <a:p>
            <a:pPr algn="just"/>
            <a:r>
              <a:rPr lang="es-ES" sz="2400" dirty="0"/>
              <a:t>Cuando se aplica un prueba a una o varias personas, lo que obtiene son las puntuaciones de esa persona o personas obtienen en el test. Sin embargo, ello informa sobre </a:t>
            </a:r>
            <a:r>
              <a:rPr lang="es-ES" sz="2400" b="1" dirty="0"/>
              <a:t>el grado de precisión de esas puntuaciones</a:t>
            </a:r>
            <a:r>
              <a:rPr lang="es-ES" sz="2400" dirty="0"/>
              <a:t>: no sabemos si esas puntuaciones empíricas se corresponden o no con las puntuaciones que verdaderamente le corresponden a esa persona en la prueba.</a:t>
            </a:r>
            <a:endParaRPr lang="en-US" sz="2000" dirty="0"/>
          </a:p>
        </p:txBody>
      </p:sp>
      <p:sp>
        <p:nvSpPr>
          <p:cNvPr id="4" name="Título 1">
            <a:extLst>
              <a:ext uri="{FF2B5EF4-FFF2-40B4-BE49-F238E27FC236}">
                <a16:creationId xmlns:a16="http://schemas.microsoft.com/office/drawing/2014/main" id="{BB8BC728-833E-47FE-93A1-FB8E339564F0}"/>
              </a:ext>
            </a:extLst>
          </p:cNvPr>
          <p:cNvSpPr>
            <a:spLocks noGrp="1"/>
          </p:cNvSpPr>
          <p:nvPr>
            <p:ph type="title"/>
          </p:nvPr>
        </p:nvSpPr>
        <p:spPr>
          <a:xfrm>
            <a:off x="88778" y="98795"/>
            <a:ext cx="12002608" cy="937349"/>
          </a:xfrm>
        </p:spPr>
        <p:txBody>
          <a:bodyPr/>
          <a:lstStyle/>
          <a:p>
            <a:pPr algn="ctr"/>
            <a:r>
              <a:rPr lang="es-CR" dirty="0"/>
              <a:t>Teoría clásica de los test</a:t>
            </a:r>
            <a:endParaRPr lang="en-US" dirty="0"/>
          </a:p>
        </p:txBody>
      </p:sp>
      <p:pic>
        <p:nvPicPr>
          <p:cNvPr id="20482" name="Picture 2" descr="Library of test svg icon png files ▻▻▻ Clipart Art 2019">
            <a:extLst>
              <a:ext uri="{FF2B5EF4-FFF2-40B4-BE49-F238E27FC236}">
                <a16:creationId xmlns:a16="http://schemas.microsoft.com/office/drawing/2014/main" id="{148E028D-FD55-4D82-A362-8231E646134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479" r="9321"/>
          <a:stretch/>
        </p:blipFill>
        <p:spPr bwMode="auto">
          <a:xfrm>
            <a:off x="10315854" y="1512619"/>
            <a:ext cx="1626710" cy="1705698"/>
          </a:xfrm>
          <a:prstGeom prst="rect">
            <a:avLst/>
          </a:prstGeom>
          <a:noFill/>
          <a:extLst>
            <a:ext uri="{909E8E84-426E-40DD-AFC4-6F175D3DCCD1}">
              <a14:hiddenFill xmlns:a14="http://schemas.microsoft.com/office/drawing/2010/main">
                <a:solidFill>
                  <a:srgbClr val="FFFFFF"/>
                </a:solidFill>
              </a14:hiddenFill>
            </a:ext>
          </a:extLst>
        </p:spPr>
      </p:pic>
      <p:pic>
        <p:nvPicPr>
          <p:cNvPr id="20484" name="Picture 4" descr="Download Free png Vocabulary Test Icon, Test, Testing Icon With ...">
            <a:extLst>
              <a:ext uri="{FF2B5EF4-FFF2-40B4-BE49-F238E27FC236}">
                <a16:creationId xmlns:a16="http://schemas.microsoft.com/office/drawing/2014/main" id="{85D9B392-E680-416F-96F0-7B71D44BAC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42739" y="4044519"/>
            <a:ext cx="1921276" cy="19212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5403745"/>
      </p:ext>
    </p:extLst>
  </p:cSld>
  <p:clrMapOvr>
    <a:masterClrMapping/>
  </p:clrMapOvr>
  <p:transition spd="slow">
    <p:wip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07075E83-33F9-47B3-8706-0750ACF1B59A}"/>
              </a:ext>
            </a:extLst>
          </p:cNvPr>
          <p:cNvSpPr>
            <a:spLocks noGrp="1"/>
          </p:cNvSpPr>
          <p:nvPr>
            <p:ph idx="1"/>
          </p:nvPr>
        </p:nvSpPr>
        <p:spPr>
          <a:xfrm>
            <a:off x="88778" y="1120165"/>
            <a:ext cx="10138298" cy="5639039"/>
          </a:xfrm>
        </p:spPr>
        <p:txBody>
          <a:bodyPr>
            <a:normAutofit/>
          </a:bodyPr>
          <a:lstStyle/>
          <a:p>
            <a:pPr algn="just"/>
            <a:r>
              <a:rPr lang="es-CR" sz="2400" dirty="0"/>
              <a:t>Finalmente, es en la TCT que se estudia lo que son los tipos de fiabilidad, y sobre todo lo que se entiende por la consistencia interna.</a:t>
            </a:r>
          </a:p>
          <a:p>
            <a:pPr algn="just"/>
            <a:endParaRPr lang="es-CR" sz="2400" dirty="0"/>
          </a:p>
          <a:p>
            <a:pPr algn="just"/>
            <a:r>
              <a:rPr lang="es-ES" sz="2400" dirty="0"/>
              <a:t>La consistencia interna es una evaluación de qué tan seguro es que los elementos de las encuestas o pruebas que se diseñan para medir el mismo constructo realmente lo hagan. Un constructo es un tema, característica o habilidad subyacente, como la comprensión lectora o la satisfacción del cliente. Un alto grado de consistencia interna indica que los elementos diseñados para evaluar el mismo constructo generan puntuaciones similares.</a:t>
            </a:r>
          </a:p>
          <a:p>
            <a:pPr algn="just"/>
            <a:endParaRPr lang="es-ES" sz="2400" dirty="0"/>
          </a:p>
          <a:p>
            <a:pPr algn="just"/>
            <a:r>
              <a:rPr lang="es-ES" sz="2400" dirty="0"/>
              <a:t> Existe una variedad de medidas de consistencia interna. Por lo general, implican determinar qué tan correlacionados están estos elementos y qué tan bien se predicen entre sí. El alfa de Cronbach es una medida que se usa comúnmente, y es la que además utilizaremos en el presente capítulo para probar la fiabilidad, en este caso, la consistencia interna de la prueba o test. </a:t>
            </a:r>
            <a:endParaRPr lang="es-CR" sz="2400" dirty="0"/>
          </a:p>
          <a:p>
            <a:pPr marL="0" indent="0" algn="just">
              <a:buNone/>
            </a:pPr>
            <a:endParaRPr lang="es-CR" sz="2400" dirty="0"/>
          </a:p>
          <a:p>
            <a:pPr marL="0" indent="0">
              <a:buNone/>
            </a:pPr>
            <a:endParaRPr lang="en-US" sz="2400" dirty="0"/>
          </a:p>
        </p:txBody>
      </p:sp>
      <p:sp>
        <p:nvSpPr>
          <p:cNvPr id="4" name="Título 1">
            <a:extLst>
              <a:ext uri="{FF2B5EF4-FFF2-40B4-BE49-F238E27FC236}">
                <a16:creationId xmlns:a16="http://schemas.microsoft.com/office/drawing/2014/main" id="{D409295E-8018-45FA-8264-284A7869C857}"/>
              </a:ext>
            </a:extLst>
          </p:cNvPr>
          <p:cNvSpPr>
            <a:spLocks noGrp="1"/>
          </p:cNvSpPr>
          <p:nvPr>
            <p:ph type="title"/>
          </p:nvPr>
        </p:nvSpPr>
        <p:spPr>
          <a:xfrm>
            <a:off x="88778" y="98795"/>
            <a:ext cx="12002608" cy="824483"/>
          </a:xfrm>
        </p:spPr>
        <p:txBody>
          <a:bodyPr/>
          <a:lstStyle/>
          <a:p>
            <a:pPr algn="ctr"/>
            <a:r>
              <a:rPr lang="es-CR" dirty="0"/>
              <a:t>Teoría clásica de los test</a:t>
            </a:r>
            <a:endParaRPr lang="en-US" dirty="0"/>
          </a:p>
        </p:txBody>
      </p:sp>
      <p:pic>
        <p:nvPicPr>
          <p:cNvPr id="21506" name="Picture 2" descr="Test - Free education icons">
            <a:extLst>
              <a:ext uri="{FF2B5EF4-FFF2-40B4-BE49-F238E27FC236}">
                <a16:creationId xmlns:a16="http://schemas.microsoft.com/office/drawing/2014/main" id="{5209DD56-0C10-4504-B8F7-D5685EFA35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71628" y="1647224"/>
            <a:ext cx="1539859" cy="1539859"/>
          </a:xfrm>
          <a:prstGeom prst="rect">
            <a:avLst/>
          </a:prstGeom>
          <a:noFill/>
          <a:extLst>
            <a:ext uri="{909E8E84-426E-40DD-AFC4-6F175D3DCCD1}">
              <a14:hiddenFill xmlns:a14="http://schemas.microsoft.com/office/drawing/2010/main">
                <a:solidFill>
                  <a:srgbClr val="FFFFFF"/>
                </a:solidFill>
              </a14:hiddenFill>
            </a:ext>
          </a:extLst>
        </p:spPr>
      </p:pic>
      <p:pic>
        <p:nvPicPr>
          <p:cNvPr id="21508" name="Picture 4" descr="Testing Icon PNG Images, Free Transparent Testing Icon Download ...">
            <a:extLst>
              <a:ext uri="{FF2B5EF4-FFF2-40B4-BE49-F238E27FC236}">
                <a16:creationId xmlns:a16="http://schemas.microsoft.com/office/drawing/2014/main" id="{A134ABA9-A297-4FE8-9408-125FF6BEDF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89560" y="4292768"/>
            <a:ext cx="1503993" cy="16996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0629854"/>
      </p:ext>
    </p:extLst>
  </p:cSld>
  <p:clrMapOvr>
    <a:masterClrMapping/>
  </p:clrMapOvr>
  <p:transition spd="slow">
    <p:wip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38199" y="156120"/>
            <a:ext cx="10515600" cy="810532"/>
          </a:xfrm>
        </p:spPr>
        <p:txBody>
          <a:bodyPr/>
          <a:lstStyle/>
          <a:p>
            <a:pPr algn="ctr"/>
            <a:r>
              <a:rPr lang="es-CR" dirty="0"/>
              <a:t>Índice</a:t>
            </a:r>
            <a:endParaRPr lang="es-ES" dirty="0"/>
          </a:p>
        </p:txBody>
      </p:sp>
      <p:sp>
        <p:nvSpPr>
          <p:cNvPr id="4" name="Elipse 3"/>
          <p:cNvSpPr/>
          <p:nvPr/>
        </p:nvSpPr>
        <p:spPr>
          <a:xfrm>
            <a:off x="838200" y="1541418"/>
            <a:ext cx="1166949" cy="99277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1</a:t>
            </a:r>
            <a:endParaRPr lang="es-ES" dirty="0"/>
          </a:p>
        </p:txBody>
      </p:sp>
      <p:sp>
        <p:nvSpPr>
          <p:cNvPr id="5" name="Elipse 4"/>
          <p:cNvSpPr/>
          <p:nvPr/>
        </p:nvSpPr>
        <p:spPr>
          <a:xfrm>
            <a:off x="838199" y="3383281"/>
            <a:ext cx="1166949" cy="99277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2</a:t>
            </a:r>
            <a:endParaRPr lang="es-ES" dirty="0"/>
          </a:p>
        </p:txBody>
      </p:sp>
      <p:sp>
        <p:nvSpPr>
          <p:cNvPr id="6" name="Elipse 5"/>
          <p:cNvSpPr/>
          <p:nvPr/>
        </p:nvSpPr>
        <p:spPr>
          <a:xfrm>
            <a:off x="838199" y="5225144"/>
            <a:ext cx="1166949" cy="99277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3</a:t>
            </a:r>
            <a:endParaRPr lang="es-ES" dirty="0"/>
          </a:p>
        </p:txBody>
      </p:sp>
      <p:sp>
        <p:nvSpPr>
          <p:cNvPr id="7" name="Rectángulo redondeado 6"/>
          <p:cNvSpPr/>
          <p:nvPr/>
        </p:nvSpPr>
        <p:spPr>
          <a:xfrm>
            <a:off x="3021874" y="1577340"/>
            <a:ext cx="2159726" cy="92093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Introducción</a:t>
            </a:r>
          </a:p>
        </p:txBody>
      </p:sp>
      <p:sp>
        <p:nvSpPr>
          <p:cNvPr id="8" name="Rectángulo redondeado 7"/>
          <p:cNvSpPr/>
          <p:nvPr/>
        </p:nvSpPr>
        <p:spPr>
          <a:xfrm>
            <a:off x="3021874" y="3419203"/>
            <a:ext cx="2159726" cy="92093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¿Cómo analizar preguntas a partir de una prueba ?</a:t>
            </a:r>
          </a:p>
        </p:txBody>
      </p:sp>
      <p:sp>
        <p:nvSpPr>
          <p:cNvPr id="9" name="Rectángulo redondeado 8"/>
          <p:cNvSpPr/>
          <p:nvPr/>
        </p:nvSpPr>
        <p:spPr>
          <a:xfrm>
            <a:off x="3021874" y="5261066"/>
            <a:ext cx="2159726" cy="92093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Confiabilidad y validez</a:t>
            </a:r>
          </a:p>
        </p:txBody>
      </p:sp>
      <p:sp>
        <p:nvSpPr>
          <p:cNvPr id="12" name="Elipse 11"/>
          <p:cNvSpPr/>
          <p:nvPr/>
        </p:nvSpPr>
        <p:spPr>
          <a:xfrm>
            <a:off x="6709012" y="1541418"/>
            <a:ext cx="1166949" cy="99277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4</a:t>
            </a:r>
            <a:endParaRPr lang="es-ES" dirty="0"/>
          </a:p>
        </p:txBody>
      </p:sp>
      <p:sp>
        <p:nvSpPr>
          <p:cNvPr id="13" name="Rectángulo redondeado 12"/>
          <p:cNvSpPr/>
          <p:nvPr/>
        </p:nvSpPr>
        <p:spPr>
          <a:xfrm>
            <a:off x="8892686" y="1577340"/>
            <a:ext cx="2159726" cy="92093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Teoría clásica de las pruebas</a:t>
            </a:r>
          </a:p>
        </p:txBody>
      </p:sp>
      <p:sp>
        <p:nvSpPr>
          <p:cNvPr id="11" name="Elipse 10">
            <a:extLst>
              <a:ext uri="{FF2B5EF4-FFF2-40B4-BE49-F238E27FC236}">
                <a16:creationId xmlns:a16="http://schemas.microsoft.com/office/drawing/2014/main" id="{EDE33F5D-99D1-40FE-9797-1997A8DDEB1A}"/>
              </a:ext>
            </a:extLst>
          </p:cNvPr>
          <p:cNvSpPr/>
          <p:nvPr/>
        </p:nvSpPr>
        <p:spPr>
          <a:xfrm>
            <a:off x="6709012" y="3383281"/>
            <a:ext cx="1166949" cy="99277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5</a:t>
            </a:r>
            <a:endParaRPr lang="es-ES" dirty="0"/>
          </a:p>
        </p:txBody>
      </p:sp>
      <p:sp>
        <p:nvSpPr>
          <p:cNvPr id="14" name="Rectángulo redondeado 12">
            <a:extLst>
              <a:ext uri="{FF2B5EF4-FFF2-40B4-BE49-F238E27FC236}">
                <a16:creationId xmlns:a16="http://schemas.microsoft.com/office/drawing/2014/main" id="{2C28F218-905E-45B1-99D9-82514BE51FE4}"/>
              </a:ext>
            </a:extLst>
          </p:cNvPr>
          <p:cNvSpPr/>
          <p:nvPr/>
        </p:nvSpPr>
        <p:spPr>
          <a:xfrm>
            <a:off x="8892686" y="3419203"/>
            <a:ext cx="2159726" cy="92093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Alfa de Cronbach</a:t>
            </a:r>
          </a:p>
        </p:txBody>
      </p:sp>
    </p:spTree>
    <p:extLst>
      <p:ext uri="{BB962C8B-B14F-4D97-AF65-F5344CB8AC3E}">
        <p14:creationId xmlns:p14="http://schemas.microsoft.com/office/powerpoint/2010/main" val="61460519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7BA50CD-E4C9-4F72-B4B4-34D405658F90}"/>
              </a:ext>
            </a:extLst>
          </p:cNvPr>
          <p:cNvSpPr>
            <a:spLocks noGrp="1"/>
          </p:cNvSpPr>
          <p:nvPr>
            <p:ph type="title"/>
          </p:nvPr>
        </p:nvSpPr>
        <p:spPr>
          <a:xfrm>
            <a:off x="88777" y="89917"/>
            <a:ext cx="11940466" cy="780095"/>
          </a:xfrm>
        </p:spPr>
        <p:txBody>
          <a:bodyPr/>
          <a:lstStyle/>
          <a:p>
            <a:pPr algn="ctr"/>
            <a:r>
              <a:rPr lang="es-CR" dirty="0"/>
              <a:t>Alpha de Cronbach</a:t>
            </a:r>
            <a:endParaRPr lang="en-US" dirty="0"/>
          </a:p>
        </p:txBody>
      </p:sp>
      <p:sp>
        <p:nvSpPr>
          <p:cNvPr id="3" name="Marcador de contenido 2">
            <a:extLst>
              <a:ext uri="{FF2B5EF4-FFF2-40B4-BE49-F238E27FC236}">
                <a16:creationId xmlns:a16="http://schemas.microsoft.com/office/drawing/2014/main" id="{DF0C8287-A6E1-464D-A593-BB055F49E8CE}"/>
              </a:ext>
            </a:extLst>
          </p:cNvPr>
          <p:cNvSpPr>
            <a:spLocks noGrp="1"/>
          </p:cNvSpPr>
          <p:nvPr>
            <p:ph idx="1"/>
          </p:nvPr>
        </p:nvSpPr>
        <p:spPr>
          <a:xfrm>
            <a:off x="162757" y="1136342"/>
            <a:ext cx="9904521" cy="5530788"/>
          </a:xfrm>
        </p:spPr>
        <p:txBody>
          <a:bodyPr>
            <a:normAutofit/>
          </a:bodyPr>
          <a:lstStyle/>
          <a:p>
            <a:r>
              <a:rPr lang="es-ES" sz="2400" dirty="0"/>
              <a:t>El coeficiente Alfa de Cronbach es el indicador de confiabilidad de escalas psicométricas más usado en ciencias sociales.</a:t>
            </a:r>
          </a:p>
          <a:p>
            <a:endParaRPr lang="es-ES" sz="2400" dirty="0"/>
          </a:p>
          <a:p>
            <a:r>
              <a:rPr lang="es-ES" sz="2400" dirty="0"/>
              <a:t>El Alfa de Cronbach nos da una medida de la consistencia interna que tienen los reactivos (preguntas) que forman una escala. Si esta medida es alta, suponemos tener evidencia de la homogeneidad de dicha escala, es decir, que los ítems están “apuntando” en la misma </a:t>
            </a:r>
            <a:r>
              <a:rPr lang="en-US" sz="2400" dirty="0" err="1"/>
              <a:t>dirección</a:t>
            </a:r>
            <a:r>
              <a:rPr lang="en-US" sz="2400" dirty="0"/>
              <a:t>.</a:t>
            </a:r>
          </a:p>
          <a:p>
            <a:endParaRPr lang="en-US" sz="2400" dirty="0"/>
          </a:p>
          <a:p>
            <a:r>
              <a:rPr lang="es-ES" sz="2400" dirty="0"/>
              <a:t>Por esta razón, el Alfa de Cronbach suele interpretarse como una medida de </a:t>
            </a:r>
            <a:r>
              <a:rPr lang="es-ES" sz="2400" dirty="0" err="1"/>
              <a:t>unidimensionalidad</a:t>
            </a:r>
            <a:r>
              <a:rPr lang="es-ES" sz="2400" dirty="0"/>
              <a:t> de una escala, por tanto, de que estamos midiendo de manera </a:t>
            </a:r>
            <a:r>
              <a:rPr lang="en-US" sz="2400" dirty="0" err="1"/>
              <a:t>consistente</a:t>
            </a:r>
            <a:r>
              <a:rPr lang="en-US" sz="2400" dirty="0"/>
              <a:t> algo con </a:t>
            </a:r>
            <a:r>
              <a:rPr lang="en-US" sz="2400" dirty="0" err="1"/>
              <a:t>ella</a:t>
            </a:r>
            <a:r>
              <a:rPr lang="en-US" sz="2400" dirty="0"/>
              <a:t>.</a:t>
            </a:r>
          </a:p>
          <a:p>
            <a:endParaRPr lang="en-US" sz="2400" dirty="0"/>
          </a:p>
          <a:p>
            <a:r>
              <a:rPr lang="en-US" sz="2400" dirty="0"/>
              <a:t>La </a:t>
            </a:r>
            <a:r>
              <a:rPr lang="en-US" sz="2400" dirty="0" err="1"/>
              <a:t>utilización</a:t>
            </a:r>
            <a:r>
              <a:rPr lang="en-US" sz="2400" dirty="0"/>
              <a:t> del </a:t>
            </a:r>
            <a:r>
              <a:rPr lang="es-ES" sz="2400" dirty="0"/>
              <a:t>Alfa de Cronbach se llevada a cabo suponiendo que hay validez en las pruebas…  (¿qué se entiende por esto?)</a:t>
            </a:r>
            <a:endParaRPr lang="en-US" sz="2400" dirty="0"/>
          </a:p>
          <a:p>
            <a:pPr marL="0" indent="0">
              <a:buNone/>
            </a:pPr>
            <a:endParaRPr lang="en-US" sz="2000" dirty="0"/>
          </a:p>
        </p:txBody>
      </p:sp>
      <p:pic>
        <p:nvPicPr>
          <p:cNvPr id="18434" name="Picture 2" descr="How Cronbach's Alpha Can Strengthen Your Survey - mTab">
            <a:extLst>
              <a:ext uri="{FF2B5EF4-FFF2-40B4-BE49-F238E27FC236}">
                <a16:creationId xmlns:a16="http://schemas.microsoft.com/office/drawing/2014/main" id="{414C7B6F-654A-43F7-B8EE-3EB7050222D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6181" t="20990" r="21625" b="18427"/>
          <a:stretch/>
        </p:blipFill>
        <p:spPr bwMode="auto">
          <a:xfrm>
            <a:off x="10090361" y="1731144"/>
            <a:ext cx="1938882" cy="1500326"/>
          </a:xfrm>
          <a:prstGeom prst="rect">
            <a:avLst/>
          </a:prstGeom>
          <a:noFill/>
          <a:extLst>
            <a:ext uri="{909E8E84-426E-40DD-AFC4-6F175D3DCCD1}">
              <a14:hiddenFill xmlns:a14="http://schemas.microsoft.com/office/drawing/2010/main">
                <a:solidFill>
                  <a:srgbClr val="FFFFFF"/>
                </a:solidFill>
              </a14:hiddenFill>
            </a:ext>
          </a:extLst>
        </p:spPr>
      </p:pic>
      <p:pic>
        <p:nvPicPr>
          <p:cNvPr id="18436" name="Picture 4" descr="alpha logo vector - Buy this stock vector and explore similar ...">
            <a:extLst>
              <a:ext uri="{FF2B5EF4-FFF2-40B4-BE49-F238E27FC236}">
                <a16:creationId xmlns:a16="http://schemas.microsoft.com/office/drawing/2014/main" id="{D45B19C9-8F29-48AA-9AC7-A1097C7F755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5084" t="28516" r="24587" b="28423"/>
          <a:stretch/>
        </p:blipFill>
        <p:spPr bwMode="auto">
          <a:xfrm>
            <a:off x="10268595" y="4545368"/>
            <a:ext cx="1582414" cy="13538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9542613"/>
      </p:ext>
    </p:extLst>
  </p:cSld>
  <p:clrMapOvr>
    <a:masterClrMapping/>
  </p:clrMapOvr>
  <p:transition spd="slow">
    <p:wip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7BA50CD-E4C9-4F72-B4B4-34D405658F90}"/>
              </a:ext>
            </a:extLst>
          </p:cNvPr>
          <p:cNvSpPr>
            <a:spLocks noGrp="1"/>
          </p:cNvSpPr>
          <p:nvPr>
            <p:ph type="title"/>
          </p:nvPr>
        </p:nvSpPr>
        <p:spPr>
          <a:xfrm>
            <a:off x="88777" y="89917"/>
            <a:ext cx="11940466" cy="868871"/>
          </a:xfrm>
        </p:spPr>
        <p:txBody>
          <a:bodyPr/>
          <a:lstStyle/>
          <a:p>
            <a:pPr algn="ctr"/>
            <a:r>
              <a:rPr lang="es-CR" dirty="0"/>
              <a:t>Alpha de Cronbach</a:t>
            </a:r>
            <a:endParaRPr lang="en-US" dirty="0"/>
          </a:p>
        </p:txBody>
      </p:sp>
      <mc:AlternateContent xmlns:mc="http://schemas.openxmlformats.org/markup-compatibility/2006" xmlns:a14="http://schemas.microsoft.com/office/drawing/2010/main">
        <mc:Choice Requires="a14">
          <p:sp>
            <p:nvSpPr>
              <p:cNvPr id="3" name="Marcador de contenido 2">
                <a:extLst>
                  <a:ext uri="{FF2B5EF4-FFF2-40B4-BE49-F238E27FC236}">
                    <a16:creationId xmlns:a16="http://schemas.microsoft.com/office/drawing/2014/main" id="{DF0C8287-A6E1-464D-A593-BB055F49E8CE}"/>
                  </a:ext>
                </a:extLst>
              </p:cNvPr>
              <p:cNvSpPr>
                <a:spLocks noGrp="1"/>
              </p:cNvSpPr>
              <p:nvPr>
                <p:ph idx="1"/>
              </p:nvPr>
            </p:nvSpPr>
            <p:spPr>
              <a:xfrm>
                <a:off x="162757" y="1136341"/>
                <a:ext cx="11940466" cy="5631741"/>
              </a:xfrm>
            </p:spPr>
            <p:txBody>
              <a:bodyPr/>
              <a:lstStyle/>
              <a:p>
                <a:r>
                  <a:rPr lang="es-ES" dirty="0"/>
                  <a:t>El Alfa de Cronbach se obtiene a partir de la covarianza (</a:t>
                </a:r>
                <a:r>
                  <a:rPr lang="es-ES" dirty="0" err="1"/>
                  <a:t>intercorrelaciones</a:t>
                </a:r>
                <a:r>
                  <a:rPr lang="es-ES" dirty="0"/>
                  <a:t>) entre ítems de una escala, la varianza total de la escala, y el número de reactivos que conforman la </a:t>
                </a:r>
                <a:r>
                  <a:rPr lang="en-US" dirty="0" err="1"/>
                  <a:t>escala</a:t>
                </a:r>
                <a:r>
                  <a:rPr lang="en-US" dirty="0"/>
                  <a:t>.</a:t>
                </a:r>
              </a:p>
              <a:p>
                <a:endParaRPr lang="en-US" dirty="0"/>
              </a:p>
              <a:p>
                <a:r>
                  <a:rPr lang="es-ES" dirty="0"/>
                  <a:t>La fórmula para calcular el Alfa de Cronbach usando varianzas es la siguiente:</a:t>
                </a:r>
              </a:p>
              <a:p>
                <a:endParaRPr lang="es-ES" dirty="0"/>
              </a:p>
              <a:p>
                <a:pPr marL="0" indent="0">
                  <a:buNone/>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𝛼</m:t>
                      </m:r>
                      <m:r>
                        <a:rPr lang="es-CR" b="0" i="1" smtClean="0">
                          <a:latin typeface="Cambria Math" panose="02040503050406030204" pitchFamily="18" charset="0"/>
                          <a:ea typeface="Cambria Math" panose="02040503050406030204" pitchFamily="18" charset="0"/>
                        </a:rPr>
                        <m:t>=</m:t>
                      </m:r>
                      <m:f>
                        <m:fPr>
                          <m:ctrlPr>
                            <a:rPr lang="es-CR" b="0" i="1" smtClean="0">
                              <a:latin typeface="Cambria Math" panose="02040503050406030204" pitchFamily="18" charset="0"/>
                              <a:ea typeface="Cambria Math" panose="02040503050406030204" pitchFamily="18" charset="0"/>
                            </a:rPr>
                          </m:ctrlPr>
                        </m:fPr>
                        <m:num>
                          <m:r>
                            <a:rPr lang="es-CR" b="0" i="1" smtClean="0">
                              <a:latin typeface="Cambria Math" panose="02040503050406030204" pitchFamily="18" charset="0"/>
                              <a:ea typeface="Cambria Math" panose="02040503050406030204" pitchFamily="18" charset="0"/>
                            </a:rPr>
                            <m:t>𝑘</m:t>
                          </m:r>
                        </m:num>
                        <m:den>
                          <m:r>
                            <a:rPr lang="es-CR" b="0" i="1" smtClean="0">
                              <a:latin typeface="Cambria Math" panose="02040503050406030204" pitchFamily="18" charset="0"/>
                              <a:ea typeface="Cambria Math" panose="02040503050406030204" pitchFamily="18" charset="0"/>
                            </a:rPr>
                            <m:t>𝑘</m:t>
                          </m:r>
                          <m:r>
                            <a:rPr lang="es-CR" b="0" i="1" smtClean="0">
                              <a:latin typeface="Cambria Math" panose="02040503050406030204" pitchFamily="18" charset="0"/>
                              <a:ea typeface="Cambria Math" panose="02040503050406030204" pitchFamily="18" charset="0"/>
                            </a:rPr>
                            <m:t>−1</m:t>
                          </m:r>
                        </m:den>
                      </m:f>
                      <m:d>
                        <m:dPr>
                          <m:ctrlPr>
                            <a:rPr lang="es-CR" b="0" i="1" smtClean="0">
                              <a:latin typeface="Cambria Math" panose="02040503050406030204" pitchFamily="18" charset="0"/>
                              <a:ea typeface="Cambria Math" panose="02040503050406030204" pitchFamily="18" charset="0"/>
                            </a:rPr>
                          </m:ctrlPr>
                        </m:dPr>
                        <m:e>
                          <m:f>
                            <m:fPr>
                              <m:ctrlPr>
                                <a:rPr lang="es-CR" b="0" i="1" smtClean="0">
                                  <a:latin typeface="Cambria Math" panose="02040503050406030204" pitchFamily="18" charset="0"/>
                                  <a:ea typeface="Cambria Math" panose="02040503050406030204" pitchFamily="18" charset="0"/>
                                </a:rPr>
                              </m:ctrlPr>
                            </m:fPr>
                            <m:num>
                              <m:nary>
                                <m:naryPr>
                                  <m:chr m:val="∑"/>
                                  <m:ctrlPr>
                                    <a:rPr lang="es-CR" b="0" i="1" smtClean="0">
                                      <a:latin typeface="Cambria Math" panose="02040503050406030204" pitchFamily="18" charset="0"/>
                                      <a:ea typeface="Cambria Math" panose="02040503050406030204" pitchFamily="18" charset="0"/>
                                    </a:rPr>
                                  </m:ctrlPr>
                                </m:naryPr>
                                <m:sub>
                                  <m:r>
                                    <m:rPr>
                                      <m:brk m:alnAt="23"/>
                                    </m:rPr>
                                    <a:rPr lang="es-CR" b="0" i="1" smtClean="0">
                                      <a:latin typeface="Cambria Math" panose="02040503050406030204" pitchFamily="18" charset="0"/>
                                      <a:ea typeface="Cambria Math" panose="02040503050406030204" pitchFamily="18" charset="0"/>
                                    </a:rPr>
                                    <m:t>𝑖</m:t>
                                  </m:r>
                                  <m:r>
                                    <a:rPr lang="es-CR" b="0" i="1" smtClean="0">
                                      <a:latin typeface="Cambria Math" panose="02040503050406030204" pitchFamily="18" charset="0"/>
                                      <a:ea typeface="Cambria Math" panose="02040503050406030204" pitchFamily="18" charset="0"/>
                                    </a:rPr>
                                    <m:t>=1</m:t>
                                  </m:r>
                                </m:sub>
                                <m:sup>
                                  <m:r>
                                    <a:rPr lang="es-CR" b="0" i="1" smtClean="0">
                                      <a:latin typeface="Cambria Math" panose="02040503050406030204" pitchFamily="18" charset="0"/>
                                      <a:ea typeface="Cambria Math" panose="02040503050406030204" pitchFamily="18" charset="0"/>
                                    </a:rPr>
                                    <m:t>𝐾</m:t>
                                  </m:r>
                                </m:sup>
                                <m:e>
                                  <m:sSubSup>
                                    <m:sSubSupPr>
                                      <m:ctrlPr>
                                        <a:rPr lang="es-CR" b="0" i="1" smtClean="0">
                                          <a:latin typeface="Cambria Math" panose="02040503050406030204" pitchFamily="18" charset="0"/>
                                          <a:ea typeface="Cambria Math" panose="02040503050406030204" pitchFamily="18" charset="0"/>
                                        </a:rPr>
                                      </m:ctrlPr>
                                    </m:sSubSupPr>
                                    <m:e>
                                      <m:r>
                                        <a:rPr lang="es-CR" b="0" i="1" smtClean="0">
                                          <a:latin typeface="Cambria Math" panose="02040503050406030204" pitchFamily="18" charset="0"/>
                                          <a:ea typeface="Cambria Math" panose="02040503050406030204" pitchFamily="18" charset="0"/>
                                        </a:rPr>
                                        <m:t>𝜎</m:t>
                                      </m:r>
                                    </m:e>
                                    <m:sub>
                                      <m:sSub>
                                        <m:sSubPr>
                                          <m:ctrlPr>
                                            <a:rPr lang="es-CR" b="0" i="1" smtClean="0">
                                              <a:latin typeface="Cambria Math" panose="02040503050406030204" pitchFamily="18" charset="0"/>
                                              <a:ea typeface="Cambria Math" panose="02040503050406030204" pitchFamily="18" charset="0"/>
                                            </a:rPr>
                                          </m:ctrlPr>
                                        </m:sSubPr>
                                        <m:e>
                                          <m:r>
                                            <a:rPr lang="es-CR" b="0" i="1" smtClean="0">
                                              <a:latin typeface="Cambria Math" panose="02040503050406030204" pitchFamily="18" charset="0"/>
                                              <a:ea typeface="Cambria Math" panose="02040503050406030204" pitchFamily="18" charset="0"/>
                                            </a:rPr>
                                            <m:t>𝑌</m:t>
                                          </m:r>
                                        </m:e>
                                        <m:sub>
                                          <m:r>
                                            <a:rPr lang="es-CR" b="0" i="1" smtClean="0">
                                              <a:latin typeface="Cambria Math" panose="02040503050406030204" pitchFamily="18" charset="0"/>
                                              <a:ea typeface="Cambria Math" panose="02040503050406030204" pitchFamily="18" charset="0"/>
                                            </a:rPr>
                                            <m:t>𝑖</m:t>
                                          </m:r>
                                        </m:sub>
                                      </m:sSub>
                                    </m:sub>
                                    <m:sup>
                                      <m:r>
                                        <a:rPr lang="es-CR" b="0" i="1" smtClean="0">
                                          <a:latin typeface="Cambria Math" panose="02040503050406030204" pitchFamily="18" charset="0"/>
                                          <a:ea typeface="Cambria Math" panose="02040503050406030204" pitchFamily="18" charset="0"/>
                                        </a:rPr>
                                        <m:t>2</m:t>
                                      </m:r>
                                    </m:sup>
                                  </m:sSubSup>
                                </m:e>
                              </m:nary>
                            </m:num>
                            <m:den>
                              <m:sSubSup>
                                <m:sSubSupPr>
                                  <m:ctrlPr>
                                    <a:rPr lang="es-CR" b="0" i="1" smtClean="0">
                                      <a:latin typeface="Cambria Math" panose="02040503050406030204" pitchFamily="18" charset="0"/>
                                      <a:ea typeface="Cambria Math" panose="02040503050406030204" pitchFamily="18" charset="0"/>
                                    </a:rPr>
                                  </m:ctrlPr>
                                </m:sSubSupPr>
                                <m:e>
                                  <m:r>
                                    <a:rPr lang="es-CR" b="0" i="1" smtClean="0">
                                      <a:latin typeface="Cambria Math" panose="02040503050406030204" pitchFamily="18" charset="0"/>
                                      <a:ea typeface="Cambria Math" panose="02040503050406030204" pitchFamily="18" charset="0"/>
                                    </a:rPr>
                                    <m:t>𝜎</m:t>
                                  </m:r>
                                </m:e>
                                <m:sub>
                                  <m:sSub>
                                    <m:sSubPr>
                                      <m:ctrlPr>
                                        <a:rPr lang="es-CR" b="0" i="1" smtClean="0">
                                          <a:latin typeface="Cambria Math" panose="02040503050406030204" pitchFamily="18" charset="0"/>
                                          <a:ea typeface="Cambria Math" panose="02040503050406030204" pitchFamily="18" charset="0"/>
                                        </a:rPr>
                                      </m:ctrlPr>
                                    </m:sSubPr>
                                    <m:e>
                                      <m:r>
                                        <a:rPr lang="es-CR" b="0" i="1" smtClean="0">
                                          <a:latin typeface="Cambria Math" panose="02040503050406030204" pitchFamily="18" charset="0"/>
                                          <a:ea typeface="Cambria Math" panose="02040503050406030204" pitchFamily="18" charset="0"/>
                                        </a:rPr>
                                        <m:t>𝑋</m:t>
                                      </m:r>
                                    </m:e>
                                    <m:sub/>
                                  </m:sSub>
                                </m:sub>
                                <m:sup>
                                  <m:r>
                                    <a:rPr lang="es-CR" b="0" i="1" smtClean="0">
                                      <a:latin typeface="Cambria Math" panose="02040503050406030204" pitchFamily="18" charset="0"/>
                                      <a:ea typeface="Cambria Math" panose="02040503050406030204" pitchFamily="18" charset="0"/>
                                    </a:rPr>
                                    <m:t>2</m:t>
                                  </m:r>
                                </m:sup>
                              </m:sSubSup>
                            </m:den>
                          </m:f>
                        </m:e>
                      </m:d>
                    </m:oMath>
                  </m:oMathPara>
                </a14:m>
                <a:endParaRPr lang="es-CR" b="0" dirty="0">
                  <a:ea typeface="Cambria Math" panose="02040503050406030204" pitchFamily="18" charset="0"/>
                </a:endParaRPr>
              </a:p>
              <a:p>
                <a:pPr marL="0" indent="0">
                  <a:buNone/>
                </a:pPr>
                <a:r>
                  <a:rPr lang="en-US" dirty="0" err="1"/>
                  <a:t>En</a:t>
                </a:r>
                <a:r>
                  <a:rPr lang="en-US" dirty="0"/>
                  <a:t> </a:t>
                </a:r>
                <a:r>
                  <a:rPr lang="en-US" dirty="0" err="1"/>
                  <a:t>donde</a:t>
                </a:r>
                <a:r>
                  <a:rPr lang="en-US" dirty="0"/>
                  <a:t>: </a:t>
                </a:r>
              </a:p>
              <a:p>
                <a:pPr marL="0" indent="0">
                  <a:buNone/>
                </a:pPr>
                <a14:m>
                  <m:oMathPara xmlns:m="http://schemas.openxmlformats.org/officeDocument/2006/math">
                    <m:oMathParaPr>
                      <m:jc m:val="centerGroup"/>
                    </m:oMathParaPr>
                    <m:oMath xmlns:m="http://schemas.openxmlformats.org/officeDocument/2006/math">
                      <m:r>
                        <a:rPr lang="es-CR" b="0" i="1" smtClean="0">
                          <a:latin typeface="Cambria Math" panose="02040503050406030204" pitchFamily="18" charset="0"/>
                          <a:ea typeface="Cambria Math" panose="02040503050406030204" pitchFamily="18" charset="0"/>
                        </a:rPr>
                        <m:t>𝑘</m:t>
                      </m:r>
                      <m:r>
                        <a:rPr lang="es-CR" b="0" i="1" smtClean="0">
                          <a:latin typeface="Cambria Math" panose="02040503050406030204" pitchFamily="18" charset="0"/>
                          <a:ea typeface="Cambria Math" panose="02040503050406030204" pitchFamily="18" charset="0"/>
                        </a:rPr>
                        <m:t>=</m:t>
                      </m:r>
                      <m:r>
                        <a:rPr lang="es-CR" b="0" i="1" smtClean="0">
                          <a:latin typeface="Cambria Math" panose="02040503050406030204" pitchFamily="18" charset="0"/>
                          <a:ea typeface="Cambria Math" panose="02040503050406030204" pitchFamily="18" charset="0"/>
                        </a:rPr>
                        <m:t>𝑛</m:t>
                      </m:r>
                      <m:r>
                        <a:rPr lang="es-CR" b="0" i="1" smtClean="0">
                          <a:latin typeface="Cambria Math" panose="02040503050406030204" pitchFamily="18" charset="0"/>
                          <a:ea typeface="Cambria Math" panose="02040503050406030204" pitchFamily="18" charset="0"/>
                        </a:rPr>
                        <m:t>ú</m:t>
                      </m:r>
                      <m:r>
                        <a:rPr lang="es-CR" b="0" i="1" smtClean="0">
                          <a:latin typeface="Cambria Math" panose="02040503050406030204" pitchFamily="18" charset="0"/>
                          <a:ea typeface="Cambria Math" panose="02040503050406030204" pitchFamily="18" charset="0"/>
                        </a:rPr>
                        <m:t>𝑚𝑒𝑟𝑜</m:t>
                      </m:r>
                      <m:r>
                        <a:rPr lang="es-CR" b="0" i="1" smtClean="0">
                          <a:latin typeface="Cambria Math" panose="02040503050406030204" pitchFamily="18" charset="0"/>
                          <a:ea typeface="Cambria Math" panose="02040503050406030204" pitchFamily="18" charset="0"/>
                        </a:rPr>
                        <m:t> </m:t>
                      </m:r>
                      <m:r>
                        <a:rPr lang="es-CR" b="0" i="1" smtClean="0">
                          <a:latin typeface="Cambria Math" panose="02040503050406030204" pitchFamily="18" charset="0"/>
                          <a:ea typeface="Cambria Math" panose="02040503050406030204" pitchFamily="18" charset="0"/>
                        </a:rPr>
                        <m:t>𝑑𝑒</m:t>
                      </m:r>
                      <m:r>
                        <a:rPr lang="es-CR" b="0" i="1" smtClean="0">
                          <a:latin typeface="Cambria Math" panose="02040503050406030204" pitchFamily="18" charset="0"/>
                          <a:ea typeface="Cambria Math" panose="02040503050406030204" pitchFamily="18" charset="0"/>
                        </a:rPr>
                        <m:t> í</m:t>
                      </m:r>
                      <m:r>
                        <a:rPr lang="es-CR" b="0" i="1" smtClean="0">
                          <a:latin typeface="Cambria Math" panose="02040503050406030204" pitchFamily="18" charset="0"/>
                          <a:ea typeface="Cambria Math" panose="02040503050406030204" pitchFamily="18" charset="0"/>
                        </a:rPr>
                        <m:t>𝑡𝑒𝑚𝑠</m:t>
                      </m:r>
                      <m:r>
                        <a:rPr lang="es-CR" b="0" i="1" smtClean="0">
                          <a:latin typeface="Cambria Math" panose="02040503050406030204" pitchFamily="18" charset="0"/>
                          <a:ea typeface="Cambria Math" panose="02040503050406030204" pitchFamily="18" charset="0"/>
                        </a:rPr>
                        <m:t> </m:t>
                      </m:r>
                      <m:r>
                        <a:rPr lang="es-CR" b="0" i="1" smtClean="0">
                          <a:latin typeface="Cambria Math" panose="02040503050406030204" pitchFamily="18" charset="0"/>
                          <a:ea typeface="Cambria Math" panose="02040503050406030204" pitchFamily="18" charset="0"/>
                        </a:rPr>
                        <m:t>𝑒𝑛</m:t>
                      </m:r>
                      <m:r>
                        <a:rPr lang="es-CR" b="0" i="1" smtClean="0">
                          <a:latin typeface="Cambria Math" panose="02040503050406030204" pitchFamily="18" charset="0"/>
                          <a:ea typeface="Cambria Math" panose="02040503050406030204" pitchFamily="18" charset="0"/>
                        </a:rPr>
                        <m:t> </m:t>
                      </m:r>
                      <m:r>
                        <a:rPr lang="es-CR" b="0" i="1" smtClean="0">
                          <a:latin typeface="Cambria Math" panose="02040503050406030204" pitchFamily="18" charset="0"/>
                          <a:ea typeface="Cambria Math" panose="02040503050406030204" pitchFamily="18" charset="0"/>
                        </a:rPr>
                        <m:t>𝑙𝑎</m:t>
                      </m:r>
                      <m:r>
                        <a:rPr lang="es-CR" b="0" i="1" smtClean="0">
                          <a:latin typeface="Cambria Math" panose="02040503050406030204" pitchFamily="18" charset="0"/>
                          <a:ea typeface="Cambria Math" panose="02040503050406030204" pitchFamily="18" charset="0"/>
                        </a:rPr>
                        <m:t> </m:t>
                      </m:r>
                      <m:r>
                        <a:rPr lang="es-CR" b="0" i="1" smtClean="0">
                          <a:latin typeface="Cambria Math" panose="02040503050406030204" pitchFamily="18" charset="0"/>
                          <a:ea typeface="Cambria Math" panose="02040503050406030204" pitchFamily="18" charset="0"/>
                        </a:rPr>
                        <m:t>𝑒𝑠𝑐𝑎𝑙𝑎</m:t>
                      </m:r>
                    </m:oMath>
                  </m:oMathPara>
                </a14:m>
                <a:endParaRPr lang="es-CR" b="0" dirty="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Sup>
                        <m:sSubSupPr>
                          <m:ctrlPr>
                            <a:rPr lang="es-CR" b="0" i="1" smtClean="0">
                              <a:latin typeface="Cambria Math" panose="02040503050406030204" pitchFamily="18" charset="0"/>
                              <a:ea typeface="Cambria Math" panose="02040503050406030204" pitchFamily="18" charset="0"/>
                            </a:rPr>
                          </m:ctrlPr>
                        </m:sSubSupPr>
                        <m:e>
                          <m:r>
                            <a:rPr lang="es-CR" b="0" i="1" smtClean="0">
                              <a:latin typeface="Cambria Math" panose="02040503050406030204" pitchFamily="18" charset="0"/>
                              <a:ea typeface="Cambria Math" panose="02040503050406030204" pitchFamily="18" charset="0"/>
                            </a:rPr>
                            <m:t>𝜎</m:t>
                          </m:r>
                        </m:e>
                        <m:sub>
                          <m:sSub>
                            <m:sSubPr>
                              <m:ctrlPr>
                                <a:rPr lang="es-CR" b="0" i="1" smtClean="0">
                                  <a:latin typeface="Cambria Math" panose="02040503050406030204" pitchFamily="18" charset="0"/>
                                  <a:ea typeface="Cambria Math" panose="02040503050406030204" pitchFamily="18" charset="0"/>
                                </a:rPr>
                              </m:ctrlPr>
                            </m:sSubPr>
                            <m:e>
                              <m:r>
                                <a:rPr lang="es-CR" b="0" i="1" smtClean="0">
                                  <a:latin typeface="Cambria Math" panose="02040503050406030204" pitchFamily="18" charset="0"/>
                                  <a:ea typeface="Cambria Math" panose="02040503050406030204" pitchFamily="18" charset="0"/>
                                </a:rPr>
                                <m:t>𝑌</m:t>
                              </m:r>
                            </m:e>
                            <m:sub>
                              <m:r>
                                <a:rPr lang="es-CR" b="0" i="1" smtClean="0">
                                  <a:latin typeface="Cambria Math" panose="02040503050406030204" pitchFamily="18" charset="0"/>
                                  <a:ea typeface="Cambria Math" panose="02040503050406030204" pitchFamily="18" charset="0"/>
                                </a:rPr>
                                <m:t>𝑖</m:t>
                              </m:r>
                            </m:sub>
                          </m:sSub>
                        </m:sub>
                        <m:sup>
                          <m:r>
                            <a:rPr lang="es-CR" b="0" i="1" smtClean="0">
                              <a:latin typeface="Cambria Math" panose="02040503050406030204" pitchFamily="18" charset="0"/>
                              <a:ea typeface="Cambria Math" panose="02040503050406030204" pitchFamily="18" charset="0"/>
                            </a:rPr>
                            <m:t>2</m:t>
                          </m:r>
                        </m:sup>
                      </m:sSubSup>
                      <m:r>
                        <a:rPr lang="es-CR" b="0" i="1" smtClean="0">
                          <a:latin typeface="Cambria Math" panose="02040503050406030204" pitchFamily="18" charset="0"/>
                          <a:ea typeface="Cambria Math" panose="02040503050406030204" pitchFamily="18" charset="0"/>
                        </a:rPr>
                        <m:t>=</m:t>
                      </m:r>
                      <m:r>
                        <a:rPr lang="es-CR" b="0" i="1" smtClean="0">
                          <a:latin typeface="Cambria Math" panose="02040503050406030204" pitchFamily="18" charset="0"/>
                          <a:ea typeface="Cambria Math" panose="02040503050406030204" pitchFamily="18" charset="0"/>
                        </a:rPr>
                        <m:t>𝑣𝑎𝑟𝑖𝑎𝑛𝑧𝑎</m:t>
                      </m:r>
                      <m:r>
                        <a:rPr lang="es-CR" b="0" i="1" smtClean="0">
                          <a:latin typeface="Cambria Math" panose="02040503050406030204" pitchFamily="18" charset="0"/>
                          <a:ea typeface="Cambria Math" panose="02040503050406030204" pitchFamily="18" charset="0"/>
                        </a:rPr>
                        <m:t> </m:t>
                      </m:r>
                      <m:r>
                        <a:rPr lang="es-CR" b="0" i="1" smtClean="0">
                          <a:latin typeface="Cambria Math" panose="02040503050406030204" pitchFamily="18" charset="0"/>
                          <a:ea typeface="Cambria Math" panose="02040503050406030204" pitchFamily="18" charset="0"/>
                        </a:rPr>
                        <m:t>𝑑𝑒</m:t>
                      </m:r>
                      <m:r>
                        <a:rPr lang="es-CR" b="0" i="1" smtClean="0">
                          <a:latin typeface="Cambria Math" panose="02040503050406030204" pitchFamily="18" charset="0"/>
                          <a:ea typeface="Cambria Math" panose="02040503050406030204" pitchFamily="18" charset="0"/>
                        </a:rPr>
                        <m:t> </m:t>
                      </m:r>
                      <m:r>
                        <a:rPr lang="es-CR" b="0" i="1" smtClean="0">
                          <a:latin typeface="Cambria Math" panose="02040503050406030204" pitchFamily="18" charset="0"/>
                          <a:ea typeface="Cambria Math" panose="02040503050406030204" pitchFamily="18" charset="0"/>
                        </a:rPr>
                        <m:t>𝑙𝑎</m:t>
                      </m:r>
                      <m:r>
                        <a:rPr lang="es-CR" b="0" i="1" smtClean="0">
                          <a:latin typeface="Cambria Math" panose="02040503050406030204" pitchFamily="18" charset="0"/>
                          <a:ea typeface="Cambria Math" panose="02040503050406030204" pitchFamily="18" charset="0"/>
                        </a:rPr>
                        <m:t> </m:t>
                      </m:r>
                      <m:r>
                        <a:rPr lang="es-CR" b="0" i="1" smtClean="0">
                          <a:latin typeface="Cambria Math" panose="02040503050406030204" pitchFamily="18" charset="0"/>
                          <a:ea typeface="Cambria Math" panose="02040503050406030204" pitchFamily="18" charset="0"/>
                        </a:rPr>
                        <m:t>𝑝𝑟𝑒𝑔𝑢𝑛𝑡𝑎</m:t>
                      </m:r>
                      <m:r>
                        <a:rPr lang="es-CR" b="0" i="1" smtClean="0">
                          <a:latin typeface="Cambria Math" panose="02040503050406030204" pitchFamily="18" charset="0"/>
                          <a:ea typeface="Cambria Math" panose="02040503050406030204" pitchFamily="18" charset="0"/>
                        </a:rPr>
                        <m:t> </m:t>
                      </m:r>
                      <m:r>
                        <a:rPr lang="es-CR" b="0" i="1" smtClean="0">
                          <a:latin typeface="Cambria Math" panose="02040503050406030204" pitchFamily="18" charset="0"/>
                          <a:ea typeface="Cambria Math" panose="02040503050406030204" pitchFamily="18" charset="0"/>
                        </a:rPr>
                        <m:t>𝑖</m:t>
                      </m:r>
                    </m:oMath>
                  </m:oMathPara>
                </a14:m>
                <a:endParaRPr lang="es-CR" b="0" dirty="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Sup>
                        <m:sSubSupPr>
                          <m:ctrlPr>
                            <a:rPr lang="es-CR" b="0" i="1" smtClean="0">
                              <a:latin typeface="Cambria Math" panose="02040503050406030204" pitchFamily="18" charset="0"/>
                              <a:ea typeface="Cambria Math" panose="02040503050406030204" pitchFamily="18" charset="0"/>
                            </a:rPr>
                          </m:ctrlPr>
                        </m:sSubSupPr>
                        <m:e>
                          <m:r>
                            <a:rPr lang="es-CR" b="0" i="1" smtClean="0">
                              <a:latin typeface="Cambria Math" panose="02040503050406030204" pitchFamily="18" charset="0"/>
                              <a:ea typeface="Cambria Math" panose="02040503050406030204" pitchFamily="18" charset="0"/>
                            </a:rPr>
                            <m:t>𝜎</m:t>
                          </m:r>
                        </m:e>
                        <m:sub>
                          <m:sSub>
                            <m:sSubPr>
                              <m:ctrlPr>
                                <a:rPr lang="es-CR" b="0" i="1" smtClean="0">
                                  <a:latin typeface="Cambria Math" panose="02040503050406030204" pitchFamily="18" charset="0"/>
                                  <a:ea typeface="Cambria Math" panose="02040503050406030204" pitchFamily="18" charset="0"/>
                                </a:rPr>
                              </m:ctrlPr>
                            </m:sSubPr>
                            <m:e>
                              <m:r>
                                <a:rPr lang="es-CR" b="0" i="1" smtClean="0">
                                  <a:latin typeface="Cambria Math" panose="02040503050406030204" pitchFamily="18" charset="0"/>
                                  <a:ea typeface="Cambria Math" panose="02040503050406030204" pitchFamily="18" charset="0"/>
                                </a:rPr>
                                <m:t>𝑋</m:t>
                              </m:r>
                            </m:e>
                            <m:sub/>
                          </m:sSub>
                        </m:sub>
                        <m:sup>
                          <m:r>
                            <a:rPr lang="es-CR" b="0" i="1" smtClean="0">
                              <a:latin typeface="Cambria Math" panose="02040503050406030204" pitchFamily="18" charset="0"/>
                              <a:ea typeface="Cambria Math" panose="02040503050406030204" pitchFamily="18" charset="0"/>
                            </a:rPr>
                            <m:t>2</m:t>
                          </m:r>
                        </m:sup>
                      </m:sSubSup>
                      <m:r>
                        <a:rPr lang="es-CR" b="0" i="1" smtClean="0">
                          <a:latin typeface="Cambria Math" panose="02040503050406030204" pitchFamily="18" charset="0"/>
                          <a:ea typeface="Cambria Math" panose="02040503050406030204" pitchFamily="18" charset="0"/>
                        </a:rPr>
                        <m:t>=</m:t>
                      </m:r>
                      <m:r>
                        <a:rPr lang="es-CR" b="0" i="1" smtClean="0">
                          <a:latin typeface="Cambria Math" panose="02040503050406030204" pitchFamily="18" charset="0"/>
                          <a:ea typeface="Cambria Math" panose="02040503050406030204" pitchFamily="18" charset="0"/>
                        </a:rPr>
                        <m:t>𝑣𝑎𝑟𝑖𝑎𝑛𝑐𝑖𝑎</m:t>
                      </m:r>
                      <m:r>
                        <a:rPr lang="es-CR" b="0" i="1" smtClean="0">
                          <a:latin typeface="Cambria Math" panose="02040503050406030204" pitchFamily="18" charset="0"/>
                          <a:ea typeface="Cambria Math" panose="02040503050406030204" pitchFamily="18" charset="0"/>
                        </a:rPr>
                        <m:t> </m:t>
                      </m:r>
                      <m:r>
                        <a:rPr lang="es-CR" b="0" i="1" smtClean="0">
                          <a:latin typeface="Cambria Math" panose="02040503050406030204" pitchFamily="18" charset="0"/>
                          <a:ea typeface="Cambria Math" panose="02040503050406030204" pitchFamily="18" charset="0"/>
                        </a:rPr>
                        <m:t>𝑝𝑢𝑛𝑡𝑢𝑎𝑐𝑖</m:t>
                      </m:r>
                      <m:r>
                        <a:rPr lang="es-CR" b="0" i="1" smtClean="0">
                          <a:latin typeface="Cambria Math" panose="02040503050406030204" pitchFamily="18" charset="0"/>
                          <a:ea typeface="Cambria Math" panose="02040503050406030204" pitchFamily="18" charset="0"/>
                        </a:rPr>
                        <m:t>ó</m:t>
                      </m:r>
                      <m:r>
                        <a:rPr lang="es-CR" b="0" i="1" smtClean="0">
                          <a:latin typeface="Cambria Math" panose="02040503050406030204" pitchFamily="18" charset="0"/>
                          <a:ea typeface="Cambria Math" panose="02040503050406030204" pitchFamily="18" charset="0"/>
                        </a:rPr>
                        <m:t>𝑛𝑒𝑠</m:t>
                      </m:r>
                      <m:r>
                        <a:rPr lang="es-CR" b="0" i="1" smtClean="0">
                          <a:latin typeface="Cambria Math" panose="02040503050406030204" pitchFamily="18" charset="0"/>
                          <a:ea typeface="Cambria Math" panose="02040503050406030204" pitchFamily="18" charset="0"/>
                        </a:rPr>
                        <m:t> </m:t>
                      </m:r>
                      <m:r>
                        <a:rPr lang="es-CR" b="0" i="1" smtClean="0">
                          <a:latin typeface="Cambria Math" panose="02040503050406030204" pitchFamily="18" charset="0"/>
                          <a:ea typeface="Cambria Math" panose="02040503050406030204" pitchFamily="18" charset="0"/>
                        </a:rPr>
                        <m:t>𝑜𝑏𝑠𝑒𝑟𝑣𝑎𝑑𝑎𝑠</m:t>
                      </m:r>
                      <m:r>
                        <a:rPr lang="es-CR" b="0" i="1" smtClean="0">
                          <a:latin typeface="Cambria Math" panose="02040503050406030204" pitchFamily="18" charset="0"/>
                          <a:ea typeface="Cambria Math" panose="02040503050406030204" pitchFamily="18" charset="0"/>
                        </a:rPr>
                        <m:t> </m:t>
                      </m:r>
                      <m:r>
                        <a:rPr lang="es-CR" b="0" i="1" smtClean="0">
                          <a:latin typeface="Cambria Math" panose="02040503050406030204" pitchFamily="18" charset="0"/>
                          <a:ea typeface="Cambria Math" panose="02040503050406030204" pitchFamily="18" charset="0"/>
                        </a:rPr>
                        <m:t>𝑑𝑒</m:t>
                      </m:r>
                      <m:r>
                        <a:rPr lang="es-CR" b="0" i="1" smtClean="0">
                          <a:latin typeface="Cambria Math" panose="02040503050406030204" pitchFamily="18" charset="0"/>
                          <a:ea typeface="Cambria Math" panose="02040503050406030204" pitchFamily="18" charset="0"/>
                        </a:rPr>
                        <m:t> </m:t>
                      </m:r>
                      <m:r>
                        <a:rPr lang="es-CR" b="0" i="1" smtClean="0">
                          <a:latin typeface="Cambria Math" panose="02040503050406030204" pitchFamily="18" charset="0"/>
                          <a:ea typeface="Cambria Math" panose="02040503050406030204" pitchFamily="18" charset="0"/>
                        </a:rPr>
                        <m:t>𝑙𝑜𝑠</m:t>
                      </m:r>
                      <m:r>
                        <a:rPr lang="es-CR" b="0" i="1" smtClean="0">
                          <a:latin typeface="Cambria Math" panose="02040503050406030204" pitchFamily="18" charset="0"/>
                          <a:ea typeface="Cambria Math" panose="02040503050406030204" pitchFamily="18" charset="0"/>
                        </a:rPr>
                        <m:t> </m:t>
                      </m:r>
                      <m:r>
                        <a:rPr lang="es-CR" b="0" i="1" smtClean="0">
                          <a:latin typeface="Cambria Math" panose="02040503050406030204" pitchFamily="18" charset="0"/>
                          <a:ea typeface="Cambria Math" panose="02040503050406030204" pitchFamily="18" charset="0"/>
                        </a:rPr>
                        <m:t>𝑖𝑛𝑑𝑖𝑣𝑖𝑑𝑢𝑜𝑠</m:t>
                      </m:r>
                    </m:oMath>
                  </m:oMathPara>
                </a14:m>
                <a:endParaRPr lang="es-CR" b="0" dirty="0">
                  <a:ea typeface="Cambria Math" panose="02040503050406030204" pitchFamily="18" charset="0"/>
                </a:endParaRPr>
              </a:p>
              <a:p>
                <a:pPr marL="0" indent="0">
                  <a:buNone/>
                </a:pPr>
                <a:endParaRPr lang="en-US" dirty="0"/>
              </a:p>
            </p:txBody>
          </p:sp>
        </mc:Choice>
        <mc:Fallback xmlns="">
          <p:sp>
            <p:nvSpPr>
              <p:cNvPr id="3" name="Marcador de contenido 2">
                <a:extLst>
                  <a:ext uri="{FF2B5EF4-FFF2-40B4-BE49-F238E27FC236}">
                    <a16:creationId xmlns:a16="http://schemas.microsoft.com/office/drawing/2014/main" id="{DF0C8287-A6E1-464D-A593-BB055F49E8CE}"/>
                  </a:ext>
                </a:extLst>
              </p:cNvPr>
              <p:cNvSpPr>
                <a:spLocks noGrp="1" noRot="1" noChangeAspect="1" noMove="1" noResize="1" noEditPoints="1" noAdjustHandles="1" noChangeArrowheads="1" noChangeShapeType="1" noTextEdit="1"/>
              </p:cNvSpPr>
              <p:nvPr>
                <p:ph idx="1"/>
              </p:nvPr>
            </p:nvSpPr>
            <p:spPr>
              <a:xfrm>
                <a:off x="162757" y="1136341"/>
                <a:ext cx="11940466" cy="5631741"/>
              </a:xfrm>
              <a:blipFill>
                <a:blip r:embed="rId2"/>
                <a:stretch>
                  <a:fillRect l="-1073" t="-1732"/>
                </a:stretch>
              </a:blipFill>
            </p:spPr>
            <p:txBody>
              <a:bodyPr/>
              <a:lstStyle/>
              <a:p>
                <a:r>
                  <a:rPr lang="en-US">
                    <a:noFill/>
                  </a:rPr>
                  <a:t> </a:t>
                </a:r>
              </a:p>
            </p:txBody>
          </p:sp>
        </mc:Fallback>
      </mc:AlternateContent>
    </p:spTree>
    <p:extLst>
      <p:ext uri="{BB962C8B-B14F-4D97-AF65-F5344CB8AC3E}">
        <p14:creationId xmlns:p14="http://schemas.microsoft.com/office/powerpoint/2010/main" val="1368132809"/>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7238F04D-3BE2-45CC-856F-70EB727D8C0F}"/>
              </a:ext>
            </a:extLst>
          </p:cNvPr>
          <p:cNvSpPr>
            <a:spLocks noGrp="1"/>
          </p:cNvSpPr>
          <p:nvPr>
            <p:ph type="title"/>
          </p:nvPr>
        </p:nvSpPr>
        <p:spPr>
          <a:xfrm>
            <a:off x="838200" y="86801"/>
            <a:ext cx="10515600" cy="951884"/>
          </a:xfrm>
        </p:spPr>
        <p:txBody>
          <a:bodyPr/>
          <a:lstStyle/>
          <a:p>
            <a:pPr algn="ctr"/>
            <a:r>
              <a:rPr lang="es-CR" dirty="0"/>
              <a:t>Preámbulo </a:t>
            </a:r>
            <a:endParaRPr lang="en-US" dirty="0"/>
          </a:p>
        </p:txBody>
      </p:sp>
      <p:pic>
        <p:nvPicPr>
          <p:cNvPr id="2050" name="Picture 2" descr="The Power of a Question, Asked Online - SWOOP Analytics">
            <a:extLst>
              <a:ext uri="{FF2B5EF4-FFF2-40B4-BE49-F238E27FC236}">
                <a16:creationId xmlns:a16="http://schemas.microsoft.com/office/drawing/2014/main" id="{140D1310-59A3-4C58-B336-2246C43594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5875" y="1019021"/>
            <a:ext cx="10940249" cy="57521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0724558"/>
      </p:ext>
    </p:extLst>
  </p:cSld>
  <p:clrMapOvr>
    <a:masterClrMapping/>
  </p:clrMapOvr>
  <p:transition spd="slow">
    <p:wip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7BA50CD-E4C9-4F72-B4B4-34D405658F90}"/>
              </a:ext>
            </a:extLst>
          </p:cNvPr>
          <p:cNvSpPr>
            <a:spLocks noGrp="1"/>
          </p:cNvSpPr>
          <p:nvPr>
            <p:ph type="title"/>
          </p:nvPr>
        </p:nvSpPr>
        <p:spPr>
          <a:xfrm>
            <a:off x="88777" y="89917"/>
            <a:ext cx="11940466" cy="1046425"/>
          </a:xfrm>
        </p:spPr>
        <p:txBody>
          <a:bodyPr/>
          <a:lstStyle/>
          <a:p>
            <a:pPr algn="ctr"/>
            <a:r>
              <a:rPr lang="es-CR" dirty="0"/>
              <a:t>Alpha de Cronbach</a:t>
            </a:r>
            <a:endParaRPr lang="en-US" dirty="0"/>
          </a:p>
        </p:txBody>
      </p:sp>
      <p:sp>
        <p:nvSpPr>
          <p:cNvPr id="3" name="Marcador de contenido 2">
            <a:extLst>
              <a:ext uri="{FF2B5EF4-FFF2-40B4-BE49-F238E27FC236}">
                <a16:creationId xmlns:a16="http://schemas.microsoft.com/office/drawing/2014/main" id="{DF0C8287-A6E1-464D-A593-BB055F49E8CE}"/>
              </a:ext>
            </a:extLst>
          </p:cNvPr>
          <p:cNvSpPr>
            <a:spLocks noGrp="1"/>
          </p:cNvSpPr>
          <p:nvPr>
            <p:ph idx="1"/>
          </p:nvPr>
        </p:nvSpPr>
        <p:spPr>
          <a:xfrm>
            <a:off x="162757" y="1136342"/>
            <a:ext cx="11866486" cy="5530788"/>
          </a:xfrm>
        </p:spPr>
        <p:txBody>
          <a:bodyPr/>
          <a:lstStyle/>
          <a:p>
            <a:pPr algn="just"/>
            <a:r>
              <a:rPr lang="es-CR" dirty="0"/>
              <a:t>Para la obtención del Alpha de Cronbach, lo veremos directamente en el SPSS. </a:t>
            </a:r>
            <a:r>
              <a:rPr lang="en-US" dirty="0"/>
              <a:t> </a:t>
            </a:r>
            <a:r>
              <a:rPr lang="es-ES" dirty="0"/>
              <a:t>Entre las ventajas de esta medida se encuentra la posibilidad de evaluar cuánto mejoraría (o empeoraría) la fiabilidad de la prueba si se excluyera un determinado ítem.  </a:t>
            </a:r>
            <a:r>
              <a:rPr lang="en-US" dirty="0"/>
              <a:t>El </a:t>
            </a:r>
            <a:r>
              <a:rPr lang="en-US" dirty="0" err="1"/>
              <a:t>procedimiento</a:t>
            </a:r>
            <a:r>
              <a:rPr lang="en-US" dirty="0"/>
              <a:t> </a:t>
            </a:r>
            <a:r>
              <a:rPr lang="en-US" dirty="0" err="1"/>
              <a:t>consiste</a:t>
            </a:r>
            <a:r>
              <a:rPr lang="en-US" dirty="0"/>
              <a:t> </a:t>
            </a:r>
            <a:r>
              <a:rPr lang="en-US" dirty="0" err="1"/>
              <a:t>en</a:t>
            </a:r>
            <a:r>
              <a:rPr lang="en-US" dirty="0"/>
              <a:t>: </a:t>
            </a:r>
          </a:p>
          <a:p>
            <a:pPr marL="0" indent="0">
              <a:buNone/>
            </a:pPr>
            <a:r>
              <a:rPr lang="en-US" dirty="0"/>
              <a:t>•  </a:t>
            </a:r>
            <a:r>
              <a:rPr lang="en-US" dirty="0" err="1"/>
              <a:t>Analizar</a:t>
            </a:r>
            <a:r>
              <a:rPr lang="en-US" dirty="0"/>
              <a:t>… </a:t>
            </a:r>
            <a:r>
              <a:rPr lang="en-US" dirty="0">
                <a:sym typeface="Wingdings" panose="05000000000000000000" pitchFamily="2" charset="2"/>
              </a:rPr>
              <a:t> </a:t>
            </a:r>
            <a:r>
              <a:rPr lang="en-US" dirty="0"/>
              <a:t> </a:t>
            </a:r>
            <a:r>
              <a:rPr lang="en-US" dirty="0" err="1"/>
              <a:t>Escala</a:t>
            </a:r>
            <a:r>
              <a:rPr lang="en-US" dirty="0"/>
              <a:t>… </a:t>
            </a:r>
            <a:r>
              <a:rPr lang="en-US" dirty="0">
                <a:sym typeface="Wingdings" panose="05000000000000000000" pitchFamily="2" charset="2"/>
              </a:rPr>
              <a:t> </a:t>
            </a:r>
            <a:r>
              <a:rPr lang="en-US" dirty="0" err="1"/>
              <a:t>Análisis</a:t>
            </a:r>
            <a:r>
              <a:rPr lang="en-US" dirty="0"/>
              <a:t> de </a:t>
            </a:r>
            <a:r>
              <a:rPr lang="en-US" dirty="0" err="1"/>
              <a:t>fiabilidad</a:t>
            </a:r>
            <a:r>
              <a:rPr lang="en-US" dirty="0"/>
              <a:t>… </a:t>
            </a:r>
          </a:p>
          <a:p>
            <a:pPr marL="0" indent="0">
              <a:buNone/>
            </a:pPr>
            <a:endParaRPr lang="en-US" dirty="0"/>
          </a:p>
        </p:txBody>
      </p:sp>
      <p:pic>
        <p:nvPicPr>
          <p:cNvPr id="4" name="Imagen 3">
            <a:extLst>
              <a:ext uri="{FF2B5EF4-FFF2-40B4-BE49-F238E27FC236}">
                <a16:creationId xmlns:a16="http://schemas.microsoft.com/office/drawing/2014/main" id="{E3A409E8-76EB-4E2A-8A56-7D010A677E9E}"/>
              </a:ext>
            </a:extLst>
          </p:cNvPr>
          <p:cNvPicPr>
            <a:picLocks noChangeAspect="1"/>
          </p:cNvPicPr>
          <p:nvPr/>
        </p:nvPicPr>
        <p:blipFill>
          <a:blip r:embed="rId2"/>
          <a:stretch>
            <a:fillRect/>
          </a:stretch>
        </p:blipFill>
        <p:spPr>
          <a:xfrm>
            <a:off x="4118855" y="3429000"/>
            <a:ext cx="4097660" cy="3234771"/>
          </a:xfrm>
          <a:prstGeom prst="rect">
            <a:avLst/>
          </a:prstGeom>
        </p:spPr>
      </p:pic>
    </p:spTree>
    <p:extLst>
      <p:ext uri="{BB962C8B-B14F-4D97-AF65-F5344CB8AC3E}">
        <p14:creationId xmlns:p14="http://schemas.microsoft.com/office/powerpoint/2010/main" val="2646405825"/>
      </p:ext>
    </p:extLst>
  </p:cSld>
  <p:clrMapOvr>
    <a:masterClrMapping/>
  </p:clrMapOvr>
  <p:transition spd="slow">
    <p:wip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83FE1912-1B77-4A27-A49B-6FC99B5442D9}"/>
              </a:ext>
            </a:extLst>
          </p:cNvPr>
          <p:cNvSpPr>
            <a:spLocks noGrp="1"/>
          </p:cNvSpPr>
          <p:nvPr>
            <p:ph type="title"/>
          </p:nvPr>
        </p:nvSpPr>
        <p:spPr>
          <a:xfrm>
            <a:off x="88777" y="89917"/>
            <a:ext cx="11940466" cy="1046425"/>
          </a:xfrm>
        </p:spPr>
        <p:txBody>
          <a:bodyPr/>
          <a:lstStyle/>
          <a:p>
            <a:pPr algn="ctr"/>
            <a:r>
              <a:rPr lang="es-CR" dirty="0"/>
              <a:t>Alpha de Cronbach</a:t>
            </a:r>
            <a:endParaRPr lang="en-US" dirty="0"/>
          </a:p>
        </p:txBody>
      </p:sp>
      <p:pic>
        <p:nvPicPr>
          <p:cNvPr id="5" name="Imagen 4">
            <a:extLst>
              <a:ext uri="{FF2B5EF4-FFF2-40B4-BE49-F238E27FC236}">
                <a16:creationId xmlns:a16="http://schemas.microsoft.com/office/drawing/2014/main" id="{6B50271C-3C95-4E38-A17C-3C0D38367510}"/>
              </a:ext>
            </a:extLst>
          </p:cNvPr>
          <p:cNvPicPr>
            <a:picLocks noChangeAspect="1"/>
          </p:cNvPicPr>
          <p:nvPr/>
        </p:nvPicPr>
        <p:blipFill>
          <a:blip r:embed="rId2"/>
          <a:stretch>
            <a:fillRect/>
          </a:stretch>
        </p:blipFill>
        <p:spPr>
          <a:xfrm>
            <a:off x="1149473" y="1260259"/>
            <a:ext cx="9255156" cy="5507824"/>
          </a:xfrm>
          <a:prstGeom prst="rect">
            <a:avLst/>
          </a:prstGeom>
        </p:spPr>
      </p:pic>
    </p:spTree>
    <p:extLst>
      <p:ext uri="{BB962C8B-B14F-4D97-AF65-F5344CB8AC3E}">
        <p14:creationId xmlns:p14="http://schemas.microsoft.com/office/powerpoint/2010/main" val="3181865776"/>
      </p:ext>
    </p:extLst>
  </p:cSld>
  <p:clrMapOvr>
    <a:masterClrMapping/>
  </p:clrMapOvr>
  <p:transition spd="slow">
    <p:wip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AD69B629-A951-4174-8557-0AE046FEF3DB}"/>
              </a:ext>
            </a:extLst>
          </p:cNvPr>
          <p:cNvPicPr>
            <a:picLocks noChangeAspect="1"/>
          </p:cNvPicPr>
          <p:nvPr/>
        </p:nvPicPr>
        <p:blipFill>
          <a:blip r:embed="rId2"/>
          <a:stretch>
            <a:fillRect/>
          </a:stretch>
        </p:blipFill>
        <p:spPr>
          <a:xfrm>
            <a:off x="2324262" y="1589259"/>
            <a:ext cx="5994115" cy="5178824"/>
          </a:xfrm>
          <a:prstGeom prst="rect">
            <a:avLst/>
          </a:prstGeom>
        </p:spPr>
      </p:pic>
      <p:sp>
        <p:nvSpPr>
          <p:cNvPr id="5" name="Título 1">
            <a:extLst>
              <a:ext uri="{FF2B5EF4-FFF2-40B4-BE49-F238E27FC236}">
                <a16:creationId xmlns:a16="http://schemas.microsoft.com/office/drawing/2014/main" id="{73C0645B-4C92-4E63-8957-9F842924E4A3}"/>
              </a:ext>
            </a:extLst>
          </p:cNvPr>
          <p:cNvSpPr>
            <a:spLocks noGrp="1"/>
          </p:cNvSpPr>
          <p:nvPr>
            <p:ph type="title"/>
          </p:nvPr>
        </p:nvSpPr>
        <p:spPr>
          <a:xfrm>
            <a:off x="88777" y="89917"/>
            <a:ext cx="11940466" cy="1046425"/>
          </a:xfrm>
        </p:spPr>
        <p:txBody>
          <a:bodyPr/>
          <a:lstStyle/>
          <a:p>
            <a:pPr algn="ctr"/>
            <a:r>
              <a:rPr lang="es-CR" dirty="0"/>
              <a:t>Alpha de Cronbach</a:t>
            </a:r>
            <a:endParaRPr lang="en-US" dirty="0"/>
          </a:p>
        </p:txBody>
      </p:sp>
    </p:spTree>
    <p:extLst>
      <p:ext uri="{BB962C8B-B14F-4D97-AF65-F5344CB8AC3E}">
        <p14:creationId xmlns:p14="http://schemas.microsoft.com/office/powerpoint/2010/main" val="4248288254"/>
      </p:ext>
    </p:extLst>
  </p:cSld>
  <p:clrMapOvr>
    <a:masterClrMapping/>
  </p:clrMapOvr>
  <p:transition spd="slow">
    <p:wip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A247043C-C225-414F-A2C0-CA2F1FFBD9AD}"/>
              </a:ext>
            </a:extLst>
          </p:cNvPr>
          <p:cNvSpPr>
            <a:spLocks noGrp="1"/>
          </p:cNvSpPr>
          <p:nvPr>
            <p:ph type="title"/>
          </p:nvPr>
        </p:nvSpPr>
        <p:spPr>
          <a:xfrm>
            <a:off x="88777" y="81039"/>
            <a:ext cx="11940466" cy="726829"/>
          </a:xfrm>
        </p:spPr>
        <p:txBody>
          <a:bodyPr/>
          <a:lstStyle/>
          <a:p>
            <a:pPr algn="ctr"/>
            <a:r>
              <a:rPr lang="es-CR" dirty="0"/>
              <a:t>Alpha de Cronbach</a:t>
            </a:r>
            <a:endParaRPr lang="en-US" dirty="0"/>
          </a:p>
        </p:txBody>
      </p:sp>
      <p:pic>
        <p:nvPicPr>
          <p:cNvPr id="5" name="Imagen 4">
            <a:extLst>
              <a:ext uri="{FF2B5EF4-FFF2-40B4-BE49-F238E27FC236}">
                <a16:creationId xmlns:a16="http://schemas.microsoft.com/office/drawing/2014/main" id="{DE58B2E4-D100-4A25-84CC-C50F948A2D56}"/>
              </a:ext>
            </a:extLst>
          </p:cNvPr>
          <p:cNvPicPr>
            <a:picLocks noChangeAspect="1"/>
          </p:cNvPicPr>
          <p:nvPr/>
        </p:nvPicPr>
        <p:blipFill>
          <a:blip r:embed="rId2"/>
          <a:stretch>
            <a:fillRect/>
          </a:stretch>
        </p:blipFill>
        <p:spPr>
          <a:xfrm>
            <a:off x="1841515" y="1006401"/>
            <a:ext cx="7648714" cy="5770560"/>
          </a:xfrm>
          <a:prstGeom prst="rect">
            <a:avLst/>
          </a:prstGeom>
        </p:spPr>
      </p:pic>
    </p:spTree>
    <p:extLst>
      <p:ext uri="{BB962C8B-B14F-4D97-AF65-F5344CB8AC3E}">
        <p14:creationId xmlns:p14="http://schemas.microsoft.com/office/powerpoint/2010/main" val="3302068882"/>
      </p:ext>
    </p:extLst>
  </p:cSld>
  <p:clrMapOvr>
    <a:masterClrMapping/>
  </p:clrMapOvr>
  <p:transition spd="slow">
    <p:wip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59DC2067-9E85-43D8-B443-BEC26EAA77C8}"/>
              </a:ext>
            </a:extLst>
          </p:cNvPr>
          <p:cNvSpPr>
            <a:spLocks noGrp="1"/>
          </p:cNvSpPr>
          <p:nvPr>
            <p:ph idx="1"/>
          </p:nvPr>
        </p:nvSpPr>
        <p:spPr>
          <a:xfrm>
            <a:off x="172375" y="915980"/>
            <a:ext cx="10515600" cy="4351338"/>
          </a:xfrm>
        </p:spPr>
        <p:txBody>
          <a:bodyPr/>
          <a:lstStyle/>
          <a:p>
            <a:r>
              <a:rPr lang="es-CR" dirty="0"/>
              <a:t>2 resultados nos va a interesar…</a:t>
            </a:r>
            <a:endParaRPr lang="en-US" dirty="0"/>
          </a:p>
        </p:txBody>
      </p:sp>
      <p:sp>
        <p:nvSpPr>
          <p:cNvPr id="4" name="Título 1">
            <a:extLst>
              <a:ext uri="{FF2B5EF4-FFF2-40B4-BE49-F238E27FC236}">
                <a16:creationId xmlns:a16="http://schemas.microsoft.com/office/drawing/2014/main" id="{02588E50-6284-467C-AF85-EFDDBEAC0931}"/>
              </a:ext>
            </a:extLst>
          </p:cNvPr>
          <p:cNvSpPr>
            <a:spLocks noGrp="1"/>
          </p:cNvSpPr>
          <p:nvPr>
            <p:ph type="title"/>
          </p:nvPr>
        </p:nvSpPr>
        <p:spPr>
          <a:xfrm>
            <a:off x="88777" y="81039"/>
            <a:ext cx="11940466" cy="726829"/>
          </a:xfrm>
        </p:spPr>
        <p:txBody>
          <a:bodyPr/>
          <a:lstStyle/>
          <a:p>
            <a:pPr algn="ctr"/>
            <a:r>
              <a:rPr lang="es-CR" dirty="0"/>
              <a:t>Alpha de Cronbach</a:t>
            </a:r>
            <a:endParaRPr lang="en-US" dirty="0"/>
          </a:p>
        </p:txBody>
      </p:sp>
      <p:pic>
        <p:nvPicPr>
          <p:cNvPr id="5" name="Imagen 4">
            <a:extLst>
              <a:ext uri="{FF2B5EF4-FFF2-40B4-BE49-F238E27FC236}">
                <a16:creationId xmlns:a16="http://schemas.microsoft.com/office/drawing/2014/main" id="{19EE70CE-B4DF-4ECE-8A3A-F010B535792E}"/>
              </a:ext>
            </a:extLst>
          </p:cNvPr>
          <p:cNvPicPr>
            <a:picLocks noChangeAspect="1"/>
          </p:cNvPicPr>
          <p:nvPr/>
        </p:nvPicPr>
        <p:blipFill>
          <a:blip r:embed="rId2"/>
          <a:stretch>
            <a:fillRect/>
          </a:stretch>
        </p:blipFill>
        <p:spPr>
          <a:xfrm>
            <a:off x="261152" y="1421444"/>
            <a:ext cx="4152319" cy="2007556"/>
          </a:xfrm>
          <a:prstGeom prst="rect">
            <a:avLst/>
          </a:prstGeom>
        </p:spPr>
      </p:pic>
      <p:pic>
        <p:nvPicPr>
          <p:cNvPr id="6" name="Imagen 5">
            <a:extLst>
              <a:ext uri="{FF2B5EF4-FFF2-40B4-BE49-F238E27FC236}">
                <a16:creationId xmlns:a16="http://schemas.microsoft.com/office/drawing/2014/main" id="{BBA96C51-D59B-4319-ACE9-6291373E8B00}"/>
              </a:ext>
            </a:extLst>
          </p:cNvPr>
          <p:cNvPicPr>
            <a:picLocks noChangeAspect="1"/>
          </p:cNvPicPr>
          <p:nvPr/>
        </p:nvPicPr>
        <p:blipFill>
          <a:blip r:embed="rId3"/>
          <a:stretch>
            <a:fillRect/>
          </a:stretch>
        </p:blipFill>
        <p:spPr>
          <a:xfrm>
            <a:off x="4848478" y="2184923"/>
            <a:ext cx="7012090" cy="4514850"/>
          </a:xfrm>
          <a:prstGeom prst="rect">
            <a:avLst/>
          </a:prstGeom>
        </p:spPr>
      </p:pic>
    </p:spTree>
    <p:extLst>
      <p:ext uri="{BB962C8B-B14F-4D97-AF65-F5344CB8AC3E}">
        <p14:creationId xmlns:p14="http://schemas.microsoft.com/office/powerpoint/2010/main" val="231741154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7BA50CD-E4C9-4F72-B4B4-34D405658F90}"/>
              </a:ext>
            </a:extLst>
          </p:cNvPr>
          <p:cNvSpPr>
            <a:spLocks noGrp="1"/>
          </p:cNvSpPr>
          <p:nvPr>
            <p:ph type="title"/>
          </p:nvPr>
        </p:nvSpPr>
        <p:spPr>
          <a:xfrm>
            <a:off x="88777" y="89917"/>
            <a:ext cx="11940466" cy="1046425"/>
          </a:xfrm>
        </p:spPr>
        <p:txBody>
          <a:bodyPr/>
          <a:lstStyle/>
          <a:p>
            <a:pPr algn="ctr"/>
            <a:r>
              <a:rPr lang="es-CR" dirty="0"/>
              <a:t>Alpha de Cronbach</a:t>
            </a:r>
            <a:endParaRPr lang="en-US" dirty="0"/>
          </a:p>
        </p:txBody>
      </p:sp>
      <p:sp>
        <p:nvSpPr>
          <p:cNvPr id="3" name="Marcador de contenido 2">
            <a:extLst>
              <a:ext uri="{FF2B5EF4-FFF2-40B4-BE49-F238E27FC236}">
                <a16:creationId xmlns:a16="http://schemas.microsoft.com/office/drawing/2014/main" id="{DF0C8287-A6E1-464D-A593-BB055F49E8CE}"/>
              </a:ext>
            </a:extLst>
          </p:cNvPr>
          <p:cNvSpPr>
            <a:spLocks noGrp="1"/>
          </p:cNvSpPr>
          <p:nvPr>
            <p:ph idx="1"/>
          </p:nvPr>
        </p:nvSpPr>
        <p:spPr>
          <a:xfrm>
            <a:off x="162757" y="1136342"/>
            <a:ext cx="11529134" cy="5530788"/>
          </a:xfrm>
        </p:spPr>
        <p:txBody>
          <a:bodyPr/>
          <a:lstStyle/>
          <a:p>
            <a:r>
              <a:rPr lang="es-CR" dirty="0"/>
              <a:t>Finalmente, para decir si un Alpha es bueno o no, podemos referirnos al siguiente cuadro:</a:t>
            </a:r>
            <a:endParaRPr lang="en-US" dirty="0"/>
          </a:p>
        </p:txBody>
      </p:sp>
      <p:pic>
        <p:nvPicPr>
          <p:cNvPr id="11" name="Imagen 10">
            <a:extLst>
              <a:ext uri="{FF2B5EF4-FFF2-40B4-BE49-F238E27FC236}">
                <a16:creationId xmlns:a16="http://schemas.microsoft.com/office/drawing/2014/main" id="{B89AF12E-F2CA-4145-A773-6C5CFAB32E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51429" y="3285536"/>
            <a:ext cx="7554458" cy="2502704"/>
          </a:xfrm>
          <a:prstGeom prst="rect">
            <a:avLst/>
          </a:prstGeom>
        </p:spPr>
      </p:pic>
    </p:spTree>
    <p:extLst>
      <p:ext uri="{BB962C8B-B14F-4D97-AF65-F5344CB8AC3E}">
        <p14:creationId xmlns:p14="http://schemas.microsoft.com/office/powerpoint/2010/main" val="1086463094"/>
      </p:ext>
    </p:extLst>
  </p:cSld>
  <p:clrMapOvr>
    <a:masterClrMapping/>
  </p:clrMapOvr>
  <p:transition spd="slow">
    <p:wip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38199" y="156120"/>
            <a:ext cx="10515600" cy="810532"/>
          </a:xfrm>
        </p:spPr>
        <p:txBody>
          <a:bodyPr/>
          <a:lstStyle/>
          <a:p>
            <a:pPr algn="ctr"/>
            <a:r>
              <a:rPr lang="es-CR" dirty="0"/>
              <a:t>Índice</a:t>
            </a:r>
            <a:endParaRPr lang="es-ES" dirty="0"/>
          </a:p>
        </p:txBody>
      </p:sp>
      <p:sp>
        <p:nvSpPr>
          <p:cNvPr id="4" name="Elipse 3"/>
          <p:cNvSpPr/>
          <p:nvPr/>
        </p:nvSpPr>
        <p:spPr>
          <a:xfrm>
            <a:off x="838200" y="1541418"/>
            <a:ext cx="1166949" cy="99277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1</a:t>
            </a:r>
            <a:endParaRPr lang="es-ES" dirty="0"/>
          </a:p>
        </p:txBody>
      </p:sp>
      <p:sp>
        <p:nvSpPr>
          <p:cNvPr id="5" name="Elipse 4"/>
          <p:cNvSpPr/>
          <p:nvPr/>
        </p:nvSpPr>
        <p:spPr>
          <a:xfrm>
            <a:off x="838199" y="3383281"/>
            <a:ext cx="1166949" cy="99277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2</a:t>
            </a:r>
            <a:endParaRPr lang="es-ES" dirty="0"/>
          </a:p>
        </p:txBody>
      </p:sp>
      <p:sp>
        <p:nvSpPr>
          <p:cNvPr id="6" name="Elipse 5"/>
          <p:cNvSpPr/>
          <p:nvPr/>
        </p:nvSpPr>
        <p:spPr>
          <a:xfrm>
            <a:off x="838199" y="5225144"/>
            <a:ext cx="1166949" cy="99277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3</a:t>
            </a:r>
            <a:endParaRPr lang="es-ES" dirty="0"/>
          </a:p>
        </p:txBody>
      </p:sp>
      <p:sp>
        <p:nvSpPr>
          <p:cNvPr id="7" name="Rectángulo redondeado 6"/>
          <p:cNvSpPr/>
          <p:nvPr/>
        </p:nvSpPr>
        <p:spPr>
          <a:xfrm>
            <a:off x="3021874" y="1577340"/>
            <a:ext cx="2159726" cy="92093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Introducción</a:t>
            </a:r>
          </a:p>
        </p:txBody>
      </p:sp>
      <p:sp>
        <p:nvSpPr>
          <p:cNvPr id="8" name="Rectángulo redondeado 7"/>
          <p:cNvSpPr/>
          <p:nvPr/>
        </p:nvSpPr>
        <p:spPr>
          <a:xfrm>
            <a:off x="3021874" y="3419203"/>
            <a:ext cx="2159726" cy="92093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¿Cómo analizar preguntas a partir de una prueba ?</a:t>
            </a:r>
          </a:p>
        </p:txBody>
      </p:sp>
      <p:sp>
        <p:nvSpPr>
          <p:cNvPr id="9" name="Rectángulo redondeado 8"/>
          <p:cNvSpPr/>
          <p:nvPr/>
        </p:nvSpPr>
        <p:spPr>
          <a:xfrm>
            <a:off x="3021874" y="5261066"/>
            <a:ext cx="2159726" cy="92093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Fiabilidad y validez</a:t>
            </a:r>
          </a:p>
        </p:txBody>
      </p:sp>
      <p:sp>
        <p:nvSpPr>
          <p:cNvPr id="12" name="Elipse 11"/>
          <p:cNvSpPr/>
          <p:nvPr/>
        </p:nvSpPr>
        <p:spPr>
          <a:xfrm>
            <a:off x="6709012" y="1541418"/>
            <a:ext cx="1166949" cy="99277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4</a:t>
            </a:r>
            <a:endParaRPr lang="es-ES" dirty="0"/>
          </a:p>
        </p:txBody>
      </p:sp>
      <p:sp>
        <p:nvSpPr>
          <p:cNvPr id="13" name="Rectángulo redondeado 12"/>
          <p:cNvSpPr/>
          <p:nvPr/>
        </p:nvSpPr>
        <p:spPr>
          <a:xfrm>
            <a:off x="8892686" y="1577340"/>
            <a:ext cx="2159726" cy="92093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Teoría clásica de las pruebas</a:t>
            </a:r>
          </a:p>
        </p:txBody>
      </p:sp>
      <p:sp>
        <p:nvSpPr>
          <p:cNvPr id="11" name="Elipse 10">
            <a:extLst>
              <a:ext uri="{FF2B5EF4-FFF2-40B4-BE49-F238E27FC236}">
                <a16:creationId xmlns:a16="http://schemas.microsoft.com/office/drawing/2014/main" id="{EDE33F5D-99D1-40FE-9797-1997A8DDEB1A}"/>
              </a:ext>
            </a:extLst>
          </p:cNvPr>
          <p:cNvSpPr/>
          <p:nvPr/>
        </p:nvSpPr>
        <p:spPr>
          <a:xfrm>
            <a:off x="6709012" y="3383281"/>
            <a:ext cx="1166949" cy="99277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5</a:t>
            </a:r>
            <a:endParaRPr lang="es-ES" dirty="0"/>
          </a:p>
        </p:txBody>
      </p:sp>
      <p:sp>
        <p:nvSpPr>
          <p:cNvPr id="14" name="Rectángulo redondeado 12">
            <a:extLst>
              <a:ext uri="{FF2B5EF4-FFF2-40B4-BE49-F238E27FC236}">
                <a16:creationId xmlns:a16="http://schemas.microsoft.com/office/drawing/2014/main" id="{2C28F218-905E-45B1-99D9-82514BE51FE4}"/>
              </a:ext>
            </a:extLst>
          </p:cNvPr>
          <p:cNvSpPr/>
          <p:nvPr/>
        </p:nvSpPr>
        <p:spPr>
          <a:xfrm>
            <a:off x="8892686" y="3419203"/>
            <a:ext cx="2159726" cy="92093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Alfa de Cronbach</a:t>
            </a:r>
          </a:p>
        </p:txBody>
      </p:sp>
      <p:sp>
        <p:nvSpPr>
          <p:cNvPr id="15" name="Elipse 14">
            <a:extLst>
              <a:ext uri="{FF2B5EF4-FFF2-40B4-BE49-F238E27FC236}">
                <a16:creationId xmlns:a16="http://schemas.microsoft.com/office/drawing/2014/main" id="{C50B995F-B55F-4212-8FE7-5C4DA240C66A}"/>
              </a:ext>
            </a:extLst>
          </p:cNvPr>
          <p:cNvSpPr/>
          <p:nvPr/>
        </p:nvSpPr>
        <p:spPr>
          <a:xfrm>
            <a:off x="6771156" y="5189220"/>
            <a:ext cx="1166949" cy="99277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6</a:t>
            </a:r>
            <a:endParaRPr lang="es-ES" dirty="0"/>
          </a:p>
        </p:txBody>
      </p:sp>
      <p:sp>
        <p:nvSpPr>
          <p:cNvPr id="16" name="Rectángulo redondeado 12">
            <a:extLst>
              <a:ext uri="{FF2B5EF4-FFF2-40B4-BE49-F238E27FC236}">
                <a16:creationId xmlns:a16="http://schemas.microsoft.com/office/drawing/2014/main" id="{FCDD3B14-2C65-44C1-A1D2-0D87D238B8E8}"/>
              </a:ext>
            </a:extLst>
          </p:cNvPr>
          <p:cNvSpPr/>
          <p:nvPr/>
        </p:nvSpPr>
        <p:spPr>
          <a:xfrm>
            <a:off x="8954830" y="5225142"/>
            <a:ext cx="2159726" cy="92093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Más formas de analizar una prueba</a:t>
            </a:r>
          </a:p>
        </p:txBody>
      </p:sp>
    </p:spTree>
    <p:extLst>
      <p:ext uri="{BB962C8B-B14F-4D97-AF65-F5344CB8AC3E}">
        <p14:creationId xmlns:p14="http://schemas.microsoft.com/office/powerpoint/2010/main" val="293404111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895F946-4014-49B1-93A1-3C49F18201C2}"/>
              </a:ext>
            </a:extLst>
          </p:cNvPr>
          <p:cNvSpPr>
            <a:spLocks noGrp="1"/>
          </p:cNvSpPr>
          <p:nvPr>
            <p:ph type="title"/>
          </p:nvPr>
        </p:nvSpPr>
        <p:spPr>
          <a:xfrm>
            <a:off x="838200" y="91241"/>
            <a:ext cx="10515600" cy="823158"/>
          </a:xfrm>
        </p:spPr>
        <p:txBody>
          <a:bodyPr/>
          <a:lstStyle/>
          <a:p>
            <a:pPr algn="ctr"/>
            <a:r>
              <a:rPr lang="es-CR" dirty="0"/>
              <a:t>Otras alternativas…</a:t>
            </a:r>
            <a:endParaRPr lang="en-US" dirty="0"/>
          </a:p>
        </p:txBody>
      </p:sp>
      <p:pic>
        <p:nvPicPr>
          <p:cNvPr id="4" name="Imagen 3">
            <a:extLst>
              <a:ext uri="{FF2B5EF4-FFF2-40B4-BE49-F238E27FC236}">
                <a16:creationId xmlns:a16="http://schemas.microsoft.com/office/drawing/2014/main" id="{9C4E20E8-894C-4C64-AC2B-278D6BAA9732}"/>
              </a:ext>
            </a:extLst>
          </p:cNvPr>
          <p:cNvPicPr>
            <a:picLocks noChangeAspect="1"/>
          </p:cNvPicPr>
          <p:nvPr/>
        </p:nvPicPr>
        <p:blipFill>
          <a:blip r:embed="rId2"/>
          <a:stretch>
            <a:fillRect/>
          </a:stretch>
        </p:blipFill>
        <p:spPr>
          <a:xfrm>
            <a:off x="277018" y="985421"/>
            <a:ext cx="6666463" cy="5745826"/>
          </a:xfrm>
          <a:prstGeom prst="rect">
            <a:avLst/>
          </a:prstGeom>
        </p:spPr>
      </p:pic>
      <p:sp>
        <p:nvSpPr>
          <p:cNvPr id="5" name="Rectángulo 4">
            <a:extLst>
              <a:ext uri="{FF2B5EF4-FFF2-40B4-BE49-F238E27FC236}">
                <a16:creationId xmlns:a16="http://schemas.microsoft.com/office/drawing/2014/main" id="{858CD5A2-62A9-4F8E-85B9-289000612974}"/>
              </a:ext>
            </a:extLst>
          </p:cNvPr>
          <p:cNvSpPr/>
          <p:nvPr/>
        </p:nvSpPr>
        <p:spPr>
          <a:xfrm>
            <a:off x="7581530" y="1305018"/>
            <a:ext cx="4333452" cy="18998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También, además de la Teoría de la Respuesta de los ítems, está la Teórica de la Respuesta al </a:t>
            </a:r>
            <a:r>
              <a:rPr lang="es-CR" dirty="0" err="1"/>
              <a:t>Item</a:t>
            </a:r>
            <a:r>
              <a:rPr lang="es-CR" dirty="0"/>
              <a:t> (TRI), y se tiene una especial atención a lo que es el Modelo de </a:t>
            </a:r>
            <a:r>
              <a:rPr lang="es-CR" dirty="0" err="1"/>
              <a:t>Rasch</a:t>
            </a:r>
            <a:r>
              <a:rPr lang="es-CR" dirty="0"/>
              <a:t>.</a:t>
            </a:r>
            <a:endParaRPr lang="en-US" dirty="0"/>
          </a:p>
        </p:txBody>
      </p:sp>
      <p:sp>
        <p:nvSpPr>
          <p:cNvPr id="6" name="Rectángulo 5">
            <a:extLst>
              <a:ext uri="{FF2B5EF4-FFF2-40B4-BE49-F238E27FC236}">
                <a16:creationId xmlns:a16="http://schemas.microsoft.com/office/drawing/2014/main" id="{C1C05609-9F1C-48C6-8CB8-B589816470AE}"/>
              </a:ext>
            </a:extLst>
          </p:cNvPr>
          <p:cNvSpPr/>
          <p:nvPr/>
        </p:nvSpPr>
        <p:spPr>
          <a:xfrm>
            <a:off x="7581530" y="4307145"/>
            <a:ext cx="4333452" cy="21291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Algunas referencias:</a:t>
            </a:r>
          </a:p>
          <a:p>
            <a:pPr algn="ctr"/>
            <a:br>
              <a:rPr lang="es-CR" dirty="0"/>
            </a:br>
            <a:r>
              <a:rPr lang="en-US" dirty="0">
                <a:solidFill>
                  <a:schemeClr val="bg1"/>
                </a:solidFill>
                <a:hlinkClick r:id="rId3">
                  <a:extLst>
                    <a:ext uri="{A12FA001-AC4F-418D-AE19-62706E023703}">
                      <ahyp:hlinkClr xmlns:ahyp="http://schemas.microsoft.com/office/drawing/2018/hyperlinkcolor" val="tx"/>
                    </a:ext>
                  </a:extLst>
                </a:hlinkClick>
              </a:rPr>
              <a:t>https://www.practicereasoningtests.com/pruebas-psicometricas/</a:t>
            </a:r>
            <a:endParaRPr lang="en-US" dirty="0">
              <a:solidFill>
                <a:schemeClr val="bg1"/>
              </a:solidFill>
            </a:endParaRPr>
          </a:p>
          <a:p>
            <a:pPr algn="ctr"/>
            <a:endParaRPr lang="en-US" dirty="0">
              <a:solidFill>
                <a:schemeClr val="bg1"/>
              </a:solidFill>
            </a:endParaRPr>
          </a:p>
          <a:p>
            <a:pPr algn="ctr"/>
            <a:r>
              <a:rPr lang="en-US" dirty="0">
                <a:solidFill>
                  <a:schemeClr val="bg1"/>
                </a:solidFill>
                <a:hlinkClick r:id="rId4">
                  <a:extLst>
                    <a:ext uri="{A12FA001-AC4F-418D-AE19-62706E023703}">
                      <ahyp:hlinkClr xmlns:ahyp="http://schemas.microsoft.com/office/drawing/2018/hyperlinkcolor" val="tx"/>
                    </a:ext>
                  </a:extLst>
                </a:hlinkClick>
              </a:rPr>
              <a:t>http://portal.uned.es/Publicaciones/htdocs/pdf.jsp?articulo=0180039CO01A01</a:t>
            </a:r>
            <a:endParaRPr lang="en-US" dirty="0">
              <a:solidFill>
                <a:schemeClr val="bg1"/>
              </a:solidFill>
            </a:endParaRPr>
          </a:p>
          <a:p>
            <a:pPr algn="ctr"/>
            <a:endParaRPr lang="en-US" dirty="0"/>
          </a:p>
        </p:txBody>
      </p:sp>
    </p:spTree>
    <p:extLst>
      <p:ext uri="{BB962C8B-B14F-4D97-AF65-F5344CB8AC3E}">
        <p14:creationId xmlns:p14="http://schemas.microsoft.com/office/powerpoint/2010/main" val="1940422303"/>
      </p:ext>
    </p:extLst>
  </p:cSld>
  <p:clrMapOvr>
    <a:masterClrMapping/>
  </p:clrMapOvr>
  <p:transition spd="slow">
    <p:wip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120C0E1-0CC9-40FD-A827-9E2B986A551E}"/>
              </a:ext>
            </a:extLst>
          </p:cNvPr>
          <p:cNvSpPr>
            <a:spLocks noGrp="1"/>
          </p:cNvSpPr>
          <p:nvPr>
            <p:ph type="title"/>
          </p:nvPr>
        </p:nvSpPr>
        <p:spPr>
          <a:xfrm>
            <a:off x="776056" y="116550"/>
            <a:ext cx="10515600" cy="1090813"/>
          </a:xfrm>
        </p:spPr>
        <p:txBody>
          <a:bodyPr/>
          <a:lstStyle/>
          <a:p>
            <a:pPr algn="ctr"/>
            <a:r>
              <a:rPr lang="es-CR" dirty="0"/>
              <a:t>Conclusión</a:t>
            </a:r>
            <a:endParaRPr lang="en-US" dirty="0"/>
          </a:p>
        </p:txBody>
      </p:sp>
      <p:sp>
        <p:nvSpPr>
          <p:cNvPr id="3" name="Marcador de contenido 2">
            <a:extLst>
              <a:ext uri="{FF2B5EF4-FFF2-40B4-BE49-F238E27FC236}">
                <a16:creationId xmlns:a16="http://schemas.microsoft.com/office/drawing/2014/main" id="{1AB75D6A-53E7-47B1-94D1-4E8A7DE63733}"/>
              </a:ext>
            </a:extLst>
          </p:cNvPr>
          <p:cNvSpPr>
            <a:spLocks noGrp="1"/>
          </p:cNvSpPr>
          <p:nvPr>
            <p:ph idx="1"/>
          </p:nvPr>
        </p:nvSpPr>
        <p:spPr>
          <a:xfrm>
            <a:off x="136864" y="1313896"/>
            <a:ext cx="9353366" cy="5436432"/>
          </a:xfrm>
        </p:spPr>
        <p:txBody>
          <a:bodyPr/>
          <a:lstStyle/>
          <a:p>
            <a:pPr algn="just"/>
            <a:r>
              <a:rPr lang="es-CR" sz="2400" dirty="0"/>
              <a:t>El presente capítulo estudió una forma de analizar las pruebas.</a:t>
            </a:r>
          </a:p>
          <a:p>
            <a:pPr algn="just"/>
            <a:endParaRPr lang="es-CR" sz="2400" dirty="0"/>
          </a:p>
          <a:p>
            <a:pPr algn="just"/>
            <a:r>
              <a:rPr lang="es-CR" sz="2400" dirty="0"/>
              <a:t>La psicometría es la rama de la psicología que se encargar del análisis cuantitativos de pruebas donde existan ítems o reactivos. </a:t>
            </a:r>
          </a:p>
          <a:p>
            <a:pPr algn="just"/>
            <a:endParaRPr lang="es-CR" sz="2400" dirty="0"/>
          </a:p>
          <a:p>
            <a:pPr algn="just"/>
            <a:r>
              <a:rPr lang="es-CR" sz="2400" dirty="0"/>
              <a:t>Interesó sobre todo el concepto de fiabilidad y validez.</a:t>
            </a:r>
          </a:p>
          <a:p>
            <a:pPr algn="just"/>
            <a:endParaRPr lang="es-CR" sz="2400" dirty="0"/>
          </a:p>
          <a:p>
            <a:pPr algn="just"/>
            <a:r>
              <a:rPr lang="es-CR" sz="2400" dirty="0"/>
              <a:t>Dentro de la fiabilidad, se interesó sobre todo en el análisis de la consistencia interna.</a:t>
            </a:r>
          </a:p>
          <a:p>
            <a:pPr algn="just"/>
            <a:endParaRPr lang="es-CR" sz="2400" dirty="0"/>
          </a:p>
          <a:p>
            <a:pPr algn="just"/>
            <a:r>
              <a:rPr lang="es-CR" sz="2400" dirty="0"/>
              <a:t>Finalmente, se estudió el Alpha de Cronbach como un coeficiente para analizar la fiabilidad de una prueba.</a:t>
            </a:r>
          </a:p>
        </p:txBody>
      </p:sp>
      <p:pic>
        <p:nvPicPr>
          <p:cNvPr id="17410" name="Picture 2" descr="Conclusion Speech Bubble Icon Stock Photo, Picture And Royalty ...">
            <a:extLst>
              <a:ext uri="{FF2B5EF4-FFF2-40B4-BE49-F238E27FC236}">
                <a16:creationId xmlns:a16="http://schemas.microsoft.com/office/drawing/2014/main" id="{2A1056E0-126E-4C70-8837-61D3108EC3F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807" t="4271" r="12934" b="5890"/>
          <a:stretch/>
        </p:blipFill>
        <p:spPr bwMode="auto">
          <a:xfrm>
            <a:off x="9934112" y="4101483"/>
            <a:ext cx="1887593" cy="2112886"/>
          </a:xfrm>
          <a:prstGeom prst="rect">
            <a:avLst/>
          </a:prstGeom>
          <a:noFill/>
          <a:extLst>
            <a:ext uri="{909E8E84-426E-40DD-AFC4-6F175D3DCCD1}">
              <a14:hiddenFill xmlns:a14="http://schemas.microsoft.com/office/drawing/2010/main">
                <a:solidFill>
                  <a:srgbClr val="FFFFFF"/>
                </a:solidFill>
              </a14:hiddenFill>
            </a:ext>
          </a:extLst>
        </p:spPr>
      </p:pic>
      <p:pic>
        <p:nvPicPr>
          <p:cNvPr id="17412" name="Picture 4" descr="Conclusion icon png 6 » PNG Image">
            <a:extLst>
              <a:ext uri="{FF2B5EF4-FFF2-40B4-BE49-F238E27FC236}">
                <a16:creationId xmlns:a16="http://schemas.microsoft.com/office/drawing/2014/main" id="{CEE04D2B-FAF7-44FB-9C6C-8BC90D937B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34112" y="1313896"/>
            <a:ext cx="2041863" cy="16334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4182871"/>
      </p:ext>
    </p:extLst>
  </p:cSld>
  <p:clrMapOvr>
    <a:masterClrMapping/>
  </p:clrMapOvr>
  <p:transition spd="slow">
    <p:wip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CR"/>
          </a:p>
        </p:txBody>
      </p:sp>
      <p:sp>
        <p:nvSpPr>
          <p:cNvPr id="3" name="2 Marcador de contenido"/>
          <p:cNvSpPr>
            <a:spLocks noGrp="1"/>
          </p:cNvSpPr>
          <p:nvPr>
            <p:ph idx="1"/>
          </p:nvPr>
        </p:nvSpPr>
        <p:spPr/>
        <p:txBody>
          <a:bodyPr/>
          <a:lstStyle/>
          <a:p>
            <a:endParaRPr lang="es-CR"/>
          </a:p>
        </p:txBody>
      </p:sp>
      <p:pic>
        <p:nvPicPr>
          <p:cNvPr id="3074"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5249989"/>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3BD37055-1811-4DBA-B114-064DDC83F1B0}"/>
              </a:ext>
            </a:extLst>
          </p:cNvPr>
          <p:cNvSpPr>
            <a:spLocks noGrp="1"/>
          </p:cNvSpPr>
          <p:nvPr>
            <p:ph type="title"/>
          </p:nvPr>
        </p:nvSpPr>
        <p:spPr>
          <a:xfrm>
            <a:off x="838200" y="51289"/>
            <a:ext cx="10515600" cy="951884"/>
          </a:xfrm>
        </p:spPr>
        <p:txBody>
          <a:bodyPr/>
          <a:lstStyle/>
          <a:p>
            <a:pPr algn="ctr"/>
            <a:r>
              <a:rPr lang="es-CR" dirty="0"/>
              <a:t>Preámbulo </a:t>
            </a:r>
            <a:endParaRPr lang="en-US" dirty="0"/>
          </a:p>
        </p:txBody>
      </p:sp>
      <p:sp>
        <p:nvSpPr>
          <p:cNvPr id="5" name="Marcador de contenido 2">
            <a:extLst>
              <a:ext uri="{FF2B5EF4-FFF2-40B4-BE49-F238E27FC236}">
                <a16:creationId xmlns:a16="http://schemas.microsoft.com/office/drawing/2014/main" id="{6923AFCE-81C0-4E12-AE97-3FEAE3CDE885}"/>
              </a:ext>
            </a:extLst>
          </p:cNvPr>
          <p:cNvSpPr>
            <a:spLocks noGrp="1"/>
          </p:cNvSpPr>
          <p:nvPr>
            <p:ph idx="1"/>
          </p:nvPr>
        </p:nvSpPr>
        <p:spPr>
          <a:xfrm>
            <a:off x="97655" y="1038685"/>
            <a:ext cx="8487052" cy="5732514"/>
          </a:xfrm>
        </p:spPr>
        <p:txBody>
          <a:bodyPr>
            <a:normAutofit/>
          </a:bodyPr>
          <a:lstStyle/>
          <a:p>
            <a:pPr algn="just"/>
            <a:r>
              <a:rPr lang="es-CR" sz="2400" dirty="0"/>
              <a:t>El presente capítulo es una muy leve introducción al uso de métodos psicométricos (estadística aplicada a métodos de la psicología), para poder analizar lo que es la fiabilidad o confiabilidad de una prueba. </a:t>
            </a:r>
          </a:p>
          <a:p>
            <a:pPr algn="just"/>
            <a:endParaRPr lang="es-CR" sz="2400" dirty="0"/>
          </a:p>
          <a:p>
            <a:pPr algn="just"/>
            <a:r>
              <a:rPr lang="es-CR" sz="2400" dirty="0"/>
              <a:t>Además de hacer un pequeño repaso por ciertos conceptos como psicometría, pruebas, fiabilidad y validez, entre otros, se tendrá un interés mayor en poder aportar una técnica que sea capaz de analizar la fiabilidad de una prueba.</a:t>
            </a:r>
          </a:p>
          <a:p>
            <a:pPr algn="just"/>
            <a:endParaRPr lang="es-CR" sz="2400" dirty="0"/>
          </a:p>
          <a:p>
            <a:pPr algn="just"/>
            <a:r>
              <a:rPr lang="es-CR" sz="2400" dirty="0"/>
              <a:t>Para lo anterior se estudiará el Alfa de Cronbach, proveniente de los análisis de la Teoría Clásica de los Test (TCT), para poder brindar un estadístico o coeficiente que nos aporte una idea de la idea de la fiabilidad interna de la escala o test que estemos midiendo.</a:t>
            </a:r>
            <a:endParaRPr lang="en-US" sz="2400" dirty="0"/>
          </a:p>
        </p:txBody>
      </p:sp>
      <p:pic>
        <p:nvPicPr>
          <p:cNvPr id="8194" name="Picture 2" descr="Ilustraciones, imágenes y vectores de stock sobre Introduction ...">
            <a:extLst>
              <a:ext uri="{FF2B5EF4-FFF2-40B4-BE49-F238E27FC236}">
                <a16:creationId xmlns:a16="http://schemas.microsoft.com/office/drawing/2014/main" id="{37406967-9858-4DD3-B09A-FD7D2DD8039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9589"/>
          <a:stretch/>
        </p:blipFill>
        <p:spPr bwMode="auto">
          <a:xfrm>
            <a:off x="9287709" y="855705"/>
            <a:ext cx="2476500" cy="2411278"/>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Self Introduction Icon Color Royalty Free Cliparts, Vectors, And ...">
            <a:extLst>
              <a:ext uri="{FF2B5EF4-FFF2-40B4-BE49-F238E27FC236}">
                <a16:creationId xmlns:a16="http://schemas.microsoft.com/office/drawing/2014/main" id="{025C6147-4C58-44F8-AD87-82781B95B59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597" t="14628" r="9444" b="15146"/>
          <a:stretch/>
        </p:blipFill>
        <p:spPr bwMode="auto">
          <a:xfrm>
            <a:off x="9053674" y="3764127"/>
            <a:ext cx="2944569" cy="26189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6244270"/>
      </p:ext>
    </p:extLst>
  </p:cSld>
  <p:clrMapOvr>
    <a:masterClrMapping/>
  </p:clrMapOvr>
  <p:transition spd="slow">
    <p:wip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18F1E01-FB4B-4D25-ACE3-321D9ED80813}"/>
              </a:ext>
            </a:extLst>
          </p:cNvPr>
          <p:cNvSpPr>
            <a:spLocks noGrp="1"/>
          </p:cNvSpPr>
          <p:nvPr>
            <p:ph type="title"/>
          </p:nvPr>
        </p:nvSpPr>
        <p:spPr/>
        <p:txBody>
          <a:bodyPr/>
          <a:lstStyle/>
          <a:p>
            <a:endParaRPr lang="en-US"/>
          </a:p>
        </p:txBody>
      </p:sp>
      <p:sp>
        <p:nvSpPr>
          <p:cNvPr id="3" name="Marcador de contenido 2">
            <a:extLst>
              <a:ext uri="{FF2B5EF4-FFF2-40B4-BE49-F238E27FC236}">
                <a16:creationId xmlns:a16="http://schemas.microsoft.com/office/drawing/2014/main" id="{EBDBD951-5058-4641-A0A0-A0A32172D336}"/>
              </a:ext>
            </a:extLst>
          </p:cNvPr>
          <p:cNvSpPr>
            <a:spLocks noGrp="1"/>
          </p:cNvSpPr>
          <p:nvPr>
            <p:ph idx="1"/>
          </p:nvPr>
        </p:nvSpPr>
        <p:spPr/>
        <p:txBody>
          <a:bodyPr/>
          <a:lstStyle/>
          <a:p>
            <a:endParaRPr lang="en-US"/>
          </a:p>
        </p:txBody>
      </p:sp>
      <p:pic>
        <p:nvPicPr>
          <p:cNvPr id="3074" name="Picture 2" descr="What Questions Should You Ask During the Product Lifecycle ...">
            <a:extLst>
              <a:ext uri="{FF2B5EF4-FFF2-40B4-BE49-F238E27FC236}">
                <a16:creationId xmlns:a16="http://schemas.microsoft.com/office/drawing/2014/main" id="{8381C3A5-D42F-46E0-8CE6-ECD2AB77FB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0661614"/>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38199" y="156120"/>
            <a:ext cx="10515600" cy="810532"/>
          </a:xfrm>
        </p:spPr>
        <p:txBody>
          <a:bodyPr/>
          <a:lstStyle/>
          <a:p>
            <a:pPr algn="ctr"/>
            <a:r>
              <a:rPr lang="es-CR" dirty="0"/>
              <a:t>Índice</a:t>
            </a:r>
            <a:endParaRPr lang="es-ES" dirty="0"/>
          </a:p>
        </p:txBody>
      </p:sp>
      <p:sp>
        <p:nvSpPr>
          <p:cNvPr id="4" name="Elipse 3"/>
          <p:cNvSpPr/>
          <p:nvPr/>
        </p:nvSpPr>
        <p:spPr>
          <a:xfrm>
            <a:off x="838200" y="1541418"/>
            <a:ext cx="1166949" cy="99277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1</a:t>
            </a:r>
            <a:endParaRPr lang="es-ES" dirty="0"/>
          </a:p>
        </p:txBody>
      </p:sp>
      <p:sp>
        <p:nvSpPr>
          <p:cNvPr id="5" name="Elipse 4"/>
          <p:cNvSpPr/>
          <p:nvPr/>
        </p:nvSpPr>
        <p:spPr>
          <a:xfrm>
            <a:off x="838199" y="3383281"/>
            <a:ext cx="1166949" cy="99277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2</a:t>
            </a:r>
            <a:endParaRPr lang="es-ES" dirty="0"/>
          </a:p>
        </p:txBody>
      </p:sp>
      <p:sp>
        <p:nvSpPr>
          <p:cNvPr id="6" name="Elipse 5"/>
          <p:cNvSpPr/>
          <p:nvPr/>
        </p:nvSpPr>
        <p:spPr>
          <a:xfrm>
            <a:off x="838199" y="5225144"/>
            <a:ext cx="1166949" cy="99277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3</a:t>
            </a:r>
            <a:endParaRPr lang="es-ES" dirty="0"/>
          </a:p>
        </p:txBody>
      </p:sp>
      <p:sp>
        <p:nvSpPr>
          <p:cNvPr id="7" name="Rectángulo redondeado 6"/>
          <p:cNvSpPr/>
          <p:nvPr/>
        </p:nvSpPr>
        <p:spPr>
          <a:xfrm>
            <a:off x="3021874" y="1577340"/>
            <a:ext cx="2159726" cy="92093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Introducción</a:t>
            </a:r>
          </a:p>
        </p:txBody>
      </p:sp>
      <p:sp>
        <p:nvSpPr>
          <p:cNvPr id="8" name="Rectángulo redondeado 7"/>
          <p:cNvSpPr/>
          <p:nvPr/>
        </p:nvSpPr>
        <p:spPr>
          <a:xfrm>
            <a:off x="3021874" y="3419203"/>
            <a:ext cx="2159726" cy="92093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¿Cómo analizar preguntas a partir de una prueba ?</a:t>
            </a:r>
          </a:p>
        </p:txBody>
      </p:sp>
      <p:sp>
        <p:nvSpPr>
          <p:cNvPr id="9" name="Rectángulo redondeado 8"/>
          <p:cNvSpPr/>
          <p:nvPr/>
        </p:nvSpPr>
        <p:spPr>
          <a:xfrm>
            <a:off x="3021874" y="5261066"/>
            <a:ext cx="2159726" cy="92093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Fiabilidad y validez</a:t>
            </a:r>
          </a:p>
        </p:txBody>
      </p:sp>
      <p:sp>
        <p:nvSpPr>
          <p:cNvPr id="12" name="Elipse 11"/>
          <p:cNvSpPr/>
          <p:nvPr/>
        </p:nvSpPr>
        <p:spPr>
          <a:xfrm>
            <a:off x="6709012" y="1541418"/>
            <a:ext cx="1166949" cy="99277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4</a:t>
            </a:r>
            <a:endParaRPr lang="es-ES" dirty="0"/>
          </a:p>
        </p:txBody>
      </p:sp>
      <p:sp>
        <p:nvSpPr>
          <p:cNvPr id="13" name="Rectángulo redondeado 12"/>
          <p:cNvSpPr/>
          <p:nvPr/>
        </p:nvSpPr>
        <p:spPr>
          <a:xfrm>
            <a:off x="8892686" y="1577340"/>
            <a:ext cx="2159726" cy="92093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Teoría clásica de las pruebas (TCT)</a:t>
            </a:r>
          </a:p>
        </p:txBody>
      </p:sp>
      <p:sp>
        <p:nvSpPr>
          <p:cNvPr id="11" name="Elipse 10">
            <a:extLst>
              <a:ext uri="{FF2B5EF4-FFF2-40B4-BE49-F238E27FC236}">
                <a16:creationId xmlns:a16="http://schemas.microsoft.com/office/drawing/2014/main" id="{EDE33F5D-99D1-40FE-9797-1997A8DDEB1A}"/>
              </a:ext>
            </a:extLst>
          </p:cNvPr>
          <p:cNvSpPr/>
          <p:nvPr/>
        </p:nvSpPr>
        <p:spPr>
          <a:xfrm>
            <a:off x="6709012" y="3383281"/>
            <a:ext cx="1166949" cy="99277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5</a:t>
            </a:r>
            <a:endParaRPr lang="es-ES" dirty="0"/>
          </a:p>
        </p:txBody>
      </p:sp>
      <p:sp>
        <p:nvSpPr>
          <p:cNvPr id="14" name="Rectángulo redondeado 12">
            <a:extLst>
              <a:ext uri="{FF2B5EF4-FFF2-40B4-BE49-F238E27FC236}">
                <a16:creationId xmlns:a16="http://schemas.microsoft.com/office/drawing/2014/main" id="{2C28F218-905E-45B1-99D9-82514BE51FE4}"/>
              </a:ext>
            </a:extLst>
          </p:cNvPr>
          <p:cNvSpPr/>
          <p:nvPr/>
        </p:nvSpPr>
        <p:spPr>
          <a:xfrm>
            <a:off x="8892686" y="3419203"/>
            <a:ext cx="2159726" cy="92093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Alfa de Cronbach</a:t>
            </a:r>
          </a:p>
        </p:txBody>
      </p:sp>
      <p:sp>
        <p:nvSpPr>
          <p:cNvPr id="15" name="Elipse 14">
            <a:extLst>
              <a:ext uri="{FF2B5EF4-FFF2-40B4-BE49-F238E27FC236}">
                <a16:creationId xmlns:a16="http://schemas.microsoft.com/office/drawing/2014/main" id="{C50B995F-B55F-4212-8FE7-5C4DA240C66A}"/>
              </a:ext>
            </a:extLst>
          </p:cNvPr>
          <p:cNvSpPr/>
          <p:nvPr/>
        </p:nvSpPr>
        <p:spPr>
          <a:xfrm>
            <a:off x="6771156" y="5189220"/>
            <a:ext cx="1166949" cy="99277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6</a:t>
            </a:r>
            <a:endParaRPr lang="es-ES" dirty="0"/>
          </a:p>
        </p:txBody>
      </p:sp>
      <p:sp>
        <p:nvSpPr>
          <p:cNvPr id="16" name="Rectángulo redondeado 12">
            <a:extLst>
              <a:ext uri="{FF2B5EF4-FFF2-40B4-BE49-F238E27FC236}">
                <a16:creationId xmlns:a16="http://schemas.microsoft.com/office/drawing/2014/main" id="{FCDD3B14-2C65-44C1-A1D2-0D87D238B8E8}"/>
              </a:ext>
            </a:extLst>
          </p:cNvPr>
          <p:cNvSpPr/>
          <p:nvPr/>
        </p:nvSpPr>
        <p:spPr>
          <a:xfrm>
            <a:off x="8954830" y="5225142"/>
            <a:ext cx="2159726" cy="92093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Más formas de analizar una prueba</a:t>
            </a:r>
          </a:p>
        </p:txBody>
      </p:sp>
    </p:spTree>
    <p:extLst>
      <p:ext uri="{BB962C8B-B14F-4D97-AF65-F5344CB8AC3E}">
        <p14:creationId xmlns:p14="http://schemas.microsoft.com/office/powerpoint/2010/main" val="419602666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38199" y="156120"/>
            <a:ext cx="10515600" cy="810532"/>
          </a:xfrm>
        </p:spPr>
        <p:txBody>
          <a:bodyPr/>
          <a:lstStyle/>
          <a:p>
            <a:pPr algn="ctr"/>
            <a:r>
              <a:rPr lang="es-CR" dirty="0"/>
              <a:t>Índice</a:t>
            </a:r>
            <a:endParaRPr lang="es-ES" dirty="0"/>
          </a:p>
        </p:txBody>
      </p:sp>
      <p:sp>
        <p:nvSpPr>
          <p:cNvPr id="4" name="Elipse 3"/>
          <p:cNvSpPr/>
          <p:nvPr/>
        </p:nvSpPr>
        <p:spPr>
          <a:xfrm>
            <a:off x="838200" y="1541418"/>
            <a:ext cx="1166949" cy="99277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1</a:t>
            </a:r>
            <a:endParaRPr lang="es-ES" dirty="0"/>
          </a:p>
        </p:txBody>
      </p:sp>
      <p:sp>
        <p:nvSpPr>
          <p:cNvPr id="7" name="Rectángulo redondeado 6"/>
          <p:cNvSpPr/>
          <p:nvPr/>
        </p:nvSpPr>
        <p:spPr>
          <a:xfrm>
            <a:off x="3021874" y="1577340"/>
            <a:ext cx="2159726" cy="92093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Introducción</a:t>
            </a:r>
          </a:p>
        </p:txBody>
      </p:sp>
    </p:spTree>
    <p:extLst>
      <p:ext uri="{BB962C8B-B14F-4D97-AF65-F5344CB8AC3E}">
        <p14:creationId xmlns:p14="http://schemas.microsoft.com/office/powerpoint/2010/main" val="168292001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20EFCA6-8989-4BC4-A90C-87C257D701DF}"/>
              </a:ext>
            </a:extLst>
          </p:cNvPr>
          <p:cNvSpPr>
            <a:spLocks noGrp="1"/>
          </p:cNvSpPr>
          <p:nvPr>
            <p:ph type="title"/>
          </p:nvPr>
        </p:nvSpPr>
        <p:spPr>
          <a:xfrm>
            <a:off x="838200" y="89919"/>
            <a:ext cx="10515600" cy="762338"/>
          </a:xfrm>
        </p:spPr>
        <p:txBody>
          <a:bodyPr/>
          <a:lstStyle/>
          <a:p>
            <a:pPr algn="ctr"/>
            <a:r>
              <a:rPr lang="es-CR" dirty="0"/>
              <a:t>Introducción</a:t>
            </a:r>
            <a:endParaRPr lang="en-US" dirty="0"/>
          </a:p>
        </p:txBody>
      </p:sp>
      <p:sp>
        <p:nvSpPr>
          <p:cNvPr id="3" name="Marcador de contenido 2">
            <a:extLst>
              <a:ext uri="{FF2B5EF4-FFF2-40B4-BE49-F238E27FC236}">
                <a16:creationId xmlns:a16="http://schemas.microsoft.com/office/drawing/2014/main" id="{E68A8D7B-50EC-4890-9D1F-59AC8E99C578}"/>
              </a:ext>
            </a:extLst>
          </p:cNvPr>
          <p:cNvSpPr>
            <a:spLocks noGrp="1"/>
          </p:cNvSpPr>
          <p:nvPr>
            <p:ph idx="1"/>
          </p:nvPr>
        </p:nvSpPr>
        <p:spPr>
          <a:xfrm>
            <a:off x="190131" y="1047565"/>
            <a:ext cx="9113667" cy="5646197"/>
          </a:xfrm>
        </p:spPr>
        <p:txBody>
          <a:bodyPr>
            <a:normAutofit lnSpcReduction="10000"/>
          </a:bodyPr>
          <a:lstStyle/>
          <a:p>
            <a:pPr algn="just"/>
            <a:r>
              <a:rPr lang="es-ES" sz="2400" dirty="0"/>
              <a:t>La </a:t>
            </a:r>
            <a:r>
              <a:rPr lang="es-ES" sz="2400" i="1" dirty="0"/>
              <a:t>psicología</a:t>
            </a:r>
            <a:r>
              <a:rPr lang="es-ES" sz="2400" dirty="0"/>
              <a:t> es la ciencia que estudia la mente y los procesos mentales.</a:t>
            </a:r>
            <a:endParaRPr lang="es-ES" sz="2000" dirty="0"/>
          </a:p>
          <a:p>
            <a:pPr algn="just"/>
            <a:endParaRPr lang="es-ES" sz="2400" dirty="0"/>
          </a:p>
          <a:p>
            <a:pPr algn="just"/>
            <a:r>
              <a:rPr lang="es-ES" sz="2400" dirty="0"/>
              <a:t>Ahora, la psicometría es la disciplina que se encarga del conjunto de métodos, técnicas y teorías implicadas en medir y cuantificar las variables psicológicas del psiquismo humano.</a:t>
            </a:r>
          </a:p>
          <a:p>
            <a:pPr algn="just"/>
            <a:endParaRPr lang="es-ES" sz="2400" dirty="0"/>
          </a:p>
          <a:p>
            <a:pPr algn="just"/>
            <a:r>
              <a:rPr lang="es-ES" sz="2400" dirty="0"/>
              <a:t>Dichos procesos no son observables de forma directa por el ser humano, ni resultan fácilmente cuantificables. Por ejemplo, podemos observar que una persona actúa de manera extrovertida, pero no resulta sencillo determinar en qué grado lo es.</a:t>
            </a:r>
          </a:p>
          <a:p>
            <a:pPr algn="just"/>
            <a:endParaRPr lang="es-ES" sz="2400" dirty="0"/>
          </a:p>
          <a:p>
            <a:pPr algn="just"/>
            <a:r>
              <a:rPr lang="es-ES" sz="2400" dirty="0"/>
              <a:t>Es necesario diseñar diferentes mecanismos y formas de medir las características psíquicas. La elaboración de dichos métodos, su aplicación, el análisis de esos datos y el estudio de su fiabilidad y validez son es el objeto de estudio de la psicometría. </a:t>
            </a:r>
            <a:endParaRPr lang="en-US" sz="2400" dirty="0"/>
          </a:p>
        </p:txBody>
      </p:sp>
      <p:pic>
        <p:nvPicPr>
          <p:cNvPr id="9218" name="Picture 2" descr="Brain icon Royalty Free Vector Image - VectorStock">
            <a:extLst>
              <a:ext uri="{FF2B5EF4-FFF2-40B4-BE49-F238E27FC236}">
                <a16:creationId xmlns:a16="http://schemas.microsoft.com/office/drawing/2014/main" id="{904ADD5B-600D-4DB5-A3DC-62B1AD1D9FE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8898"/>
          <a:stretch/>
        </p:blipFill>
        <p:spPr bwMode="auto">
          <a:xfrm>
            <a:off x="9719199" y="1040907"/>
            <a:ext cx="2057400" cy="2021843"/>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Brain - Chip In A Brain Icon, HD Png Download - kindpng">
            <a:extLst>
              <a:ext uri="{FF2B5EF4-FFF2-40B4-BE49-F238E27FC236}">
                <a16:creationId xmlns:a16="http://schemas.microsoft.com/office/drawing/2014/main" id="{D93E01CF-55C6-4E16-9BF3-BEEEE071FA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08310" y="3795251"/>
            <a:ext cx="1968289" cy="24280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6290767"/>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BDF0BE70-7CEA-4A86-A35B-9EA3FD709BB6}"/>
              </a:ext>
            </a:extLst>
          </p:cNvPr>
          <p:cNvSpPr>
            <a:spLocks noGrp="1"/>
          </p:cNvSpPr>
          <p:nvPr>
            <p:ph type="title"/>
          </p:nvPr>
        </p:nvSpPr>
        <p:spPr>
          <a:xfrm>
            <a:off x="838200" y="27773"/>
            <a:ext cx="10515600" cy="762338"/>
          </a:xfrm>
        </p:spPr>
        <p:txBody>
          <a:bodyPr/>
          <a:lstStyle/>
          <a:p>
            <a:pPr algn="ctr"/>
            <a:r>
              <a:rPr lang="es-CR" dirty="0"/>
              <a:t>Introducción</a:t>
            </a:r>
            <a:endParaRPr lang="en-US" dirty="0"/>
          </a:p>
        </p:txBody>
      </p:sp>
      <p:sp>
        <p:nvSpPr>
          <p:cNvPr id="5" name="Marcador de contenido 2">
            <a:extLst>
              <a:ext uri="{FF2B5EF4-FFF2-40B4-BE49-F238E27FC236}">
                <a16:creationId xmlns:a16="http://schemas.microsoft.com/office/drawing/2014/main" id="{005AE350-25E1-434A-876E-CB6926143DFE}"/>
              </a:ext>
            </a:extLst>
          </p:cNvPr>
          <p:cNvSpPr>
            <a:spLocks noGrp="1"/>
          </p:cNvSpPr>
          <p:nvPr>
            <p:ph idx="1"/>
          </p:nvPr>
        </p:nvSpPr>
        <p:spPr>
          <a:xfrm>
            <a:off x="71021" y="781235"/>
            <a:ext cx="9605639" cy="6076765"/>
          </a:xfrm>
        </p:spPr>
        <p:txBody>
          <a:bodyPr vert="horz" lIns="91440" tIns="45720" rIns="91440" bIns="45720" rtlCol="0">
            <a:normAutofit fontScale="92500" lnSpcReduction="10000"/>
          </a:bodyPr>
          <a:lstStyle/>
          <a:p>
            <a:pPr algn="just"/>
            <a:r>
              <a:rPr lang="es-ES" sz="2400" dirty="0"/>
              <a:t>Se entiende la psicometría como la disciplina que se encarga de la medición cuantitativa de los procesos y capacidades mentales.</a:t>
            </a:r>
          </a:p>
          <a:p>
            <a:pPr algn="just"/>
            <a:endParaRPr lang="es-ES" sz="2400" dirty="0"/>
          </a:p>
          <a:p>
            <a:pPr algn="just"/>
            <a:r>
              <a:rPr lang="es-ES" sz="2400" dirty="0"/>
              <a:t>Esto produce que se pueda asignar un valor numérico a características y sucesos concretos, permitiendo la comparación y el contraste con otras personas o con criterios determinados que pueden servir de cara a establecer y comprobar teorías e hipótesis sobre el funcionamiento de la mente. Gracias a la psicometría, es posible cuantificar y operativizar lo psíquico, habiendo permitido en gran medida el desarrollo de la psicología como ciencia.</a:t>
            </a:r>
          </a:p>
          <a:p>
            <a:pPr algn="just"/>
            <a:endParaRPr lang="es-ES" sz="2400" dirty="0"/>
          </a:p>
          <a:p>
            <a:pPr algn="just"/>
            <a:r>
              <a:rPr lang="es-ES" sz="2400" dirty="0"/>
              <a:t>Al ser la mente algo no observable de forma directa, es necesario emplear elementos que nos puedan indicar el aspecto a tratar y el grado en el que se posee, empleándose para ello indicadores observables como la conducta o el registro de la actividad fisiológica.</a:t>
            </a:r>
          </a:p>
          <a:p>
            <a:pPr algn="just"/>
            <a:endParaRPr lang="es-ES" sz="2400" dirty="0"/>
          </a:p>
          <a:p>
            <a:pPr algn="just"/>
            <a:r>
              <a:rPr lang="es-ES" sz="2400" dirty="0"/>
              <a:t>Se puede decir que la psicometría emplea el cálculo estadístico y el análisis de resultados con el fin de poder adquirir información respecto a un constructo determinado (que habla sobre algún aspecto psicológico) a través de un elemento de medición que previamente ha sido creado.</a:t>
            </a:r>
          </a:p>
        </p:txBody>
      </p:sp>
      <p:pic>
        <p:nvPicPr>
          <p:cNvPr id="10242" name="Picture 2" descr="Icono Cuestionario, test, examen, lista, notas Gratis de xomo: basics">
            <a:extLst>
              <a:ext uri="{FF2B5EF4-FFF2-40B4-BE49-F238E27FC236}">
                <a16:creationId xmlns:a16="http://schemas.microsoft.com/office/drawing/2014/main" id="{4E44E7AC-CA0E-4963-B7AD-1329724681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95517" y="635862"/>
            <a:ext cx="2125462" cy="2125462"/>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descr="Test Icons - Download Free Vector Icons | Noun Project">
            <a:extLst>
              <a:ext uri="{FF2B5EF4-FFF2-40B4-BE49-F238E27FC236}">
                <a16:creationId xmlns:a16="http://schemas.microsoft.com/office/drawing/2014/main" id="{2643FC17-95BB-4DE8-95DC-60ECBF8134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05748" y="4003459"/>
            <a:ext cx="1905000" cy="190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5853369"/>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C3219B26-6B03-4E37-815C-E45D6287852F}"/>
              </a:ext>
            </a:extLst>
          </p:cNvPr>
          <p:cNvSpPr>
            <a:spLocks noGrp="1"/>
          </p:cNvSpPr>
          <p:nvPr>
            <p:ph type="title"/>
          </p:nvPr>
        </p:nvSpPr>
        <p:spPr>
          <a:xfrm>
            <a:off x="186431" y="89919"/>
            <a:ext cx="11833934" cy="762338"/>
          </a:xfrm>
        </p:spPr>
        <p:txBody>
          <a:bodyPr>
            <a:normAutofit/>
          </a:bodyPr>
          <a:lstStyle/>
          <a:p>
            <a:pPr algn="ctr"/>
            <a:r>
              <a:rPr lang="es-CR" dirty="0"/>
              <a:t>Introducción: ¿qué entendemos por constructo?</a:t>
            </a:r>
            <a:endParaRPr lang="en-US" dirty="0"/>
          </a:p>
        </p:txBody>
      </p:sp>
      <p:pic>
        <p:nvPicPr>
          <p:cNvPr id="4098" name="Picture 2" descr="Web Design Question To Ask Youself Before Building An Awesome Site">
            <a:extLst>
              <a:ext uri="{FF2B5EF4-FFF2-40B4-BE49-F238E27FC236}">
                <a16:creationId xmlns:a16="http://schemas.microsoft.com/office/drawing/2014/main" id="{DE8940CE-013B-4F9C-BF2F-2F146276A2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6431" y="923693"/>
            <a:ext cx="11833934" cy="57639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5719648"/>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711</TotalTime>
  <Words>2644</Words>
  <Application>Microsoft Office PowerPoint</Application>
  <PresentationFormat>Panorámica</PresentationFormat>
  <Paragraphs>207</Paragraphs>
  <Slides>40</Slides>
  <Notes>0</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40</vt:i4>
      </vt:variant>
    </vt:vector>
  </HeadingPairs>
  <TitlesOfParts>
    <vt:vector size="45" baseType="lpstr">
      <vt:lpstr>Arial</vt:lpstr>
      <vt:lpstr>Calibri</vt:lpstr>
      <vt:lpstr>Calibri Light</vt:lpstr>
      <vt:lpstr>Cambria Math</vt:lpstr>
      <vt:lpstr>Tema de Office</vt:lpstr>
      <vt:lpstr>Análisis psicométrico de las pruebas _ la fiabilidad y la validez</vt:lpstr>
      <vt:lpstr>Preámbulo </vt:lpstr>
      <vt:lpstr>Preámbulo </vt:lpstr>
      <vt:lpstr>Preámbulo </vt:lpstr>
      <vt:lpstr>Índice</vt:lpstr>
      <vt:lpstr>Índice</vt:lpstr>
      <vt:lpstr>Introducción</vt:lpstr>
      <vt:lpstr>Introducción</vt:lpstr>
      <vt:lpstr>Introducción: ¿qué entendemos por constructo?</vt:lpstr>
      <vt:lpstr>Introducción</vt:lpstr>
      <vt:lpstr>Introducción</vt:lpstr>
      <vt:lpstr>Introducción</vt:lpstr>
      <vt:lpstr>Índice</vt:lpstr>
      <vt:lpstr>Evaluar las preguntas de una prueba</vt:lpstr>
      <vt:lpstr>Presentación de PowerPoint</vt:lpstr>
      <vt:lpstr>Índice</vt:lpstr>
      <vt:lpstr>Fiabilidad y validez </vt:lpstr>
      <vt:lpstr>Fiabilidad y validez </vt:lpstr>
      <vt:lpstr>Fiabilidad y validez </vt:lpstr>
      <vt:lpstr>Fiabilidad y validez </vt:lpstr>
      <vt:lpstr>Fiabilidad y validez </vt:lpstr>
      <vt:lpstr>Fiabilidad y validez </vt:lpstr>
      <vt:lpstr>Índice</vt:lpstr>
      <vt:lpstr>Teoría clásica de los test</vt:lpstr>
      <vt:lpstr>Teoría clásica de los test</vt:lpstr>
      <vt:lpstr>Teoría clásica de los test</vt:lpstr>
      <vt:lpstr>Índice</vt:lpstr>
      <vt:lpstr>Alpha de Cronbach</vt:lpstr>
      <vt:lpstr>Alpha de Cronbach</vt:lpstr>
      <vt:lpstr>Alpha de Cronbach</vt:lpstr>
      <vt:lpstr>Alpha de Cronbach</vt:lpstr>
      <vt:lpstr>Alpha de Cronbach</vt:lpstr>
      <vt:lpstr>Alpha de Cronbach</vt:lpstr>
      <vt:lpstr>Alpha de Cronbach</vt:lpstr>
      <vt:lpstr>Alpha de Cronbach</vt:lpstr>
      <vt:lpstr>Índice</vt:lpstr>
      <vt:lpstr>Otras alternativas…</vt:lpstr>
      <vt:lpstr>Conclusión</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Análisis psicométrico de las pruebas _ la fiabilidad y la validez</dc:title>
  <dc:creator>Oscar Centeno Mora</dc:creator>
  <cp:lastModifiedBy>Oscar Centeno Mora</cp:lastModifiedBy>
  <cp:revision>37</cp:revision>
  <dcterms:created xsi:type="dcterms:W3CDTF">2020-04-09T15:11:53Z</dcterms:created>
  <dcterms:modified xsi:type="dcterms:W3CDTF">2020-04-10T03:05:16Z</dcterms:modified>
</cp:coreProperties>
</file>